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5"/>
    <p:sldMasterId id="2147483898" r:id="rId6"/>
    <p:sldMasterId id="2147483907" r:id="rId7"/>
    <p:sldMasterId id="2147483916" r:id="rId8"/>
  </p:sldMasterIdLst>
  <p:notesMasterIdLst>
    <p:notesMasterId r:id="rId44"/>
  </p:notesMasterIdLst>
  <p:handoutMasterIdLst>
    <p:handoutMasterId r:id="rId45"/>
  </p:handoutMasterIdLst>
  <p:sldIdLst>
    <p:sldId id="409" r:id="rId9"/>
    <p:sldId id="445" r:id="rId10"/>
    <p:sldId id="443" r:id="rId11"/>
    <p:sldId id="449" r:id="rId12"/>
    <p:sldId id="450" r:id="rId13"/>
    <p:sldId id="421" r:id="rId14"/>
    <p:sldId id="451" r:id="rId15"/>
    <p:sldId id="479" r:id="rId16"/>
    <p:sldId id="480" r:id="rId17"/>
    <p:sldId id="452" r:id="rId18"/>
    <p:sldId id="466" r:id="rId19"/>
    <p:sldId id="454" r:id="rId20"/>
    <p:sldId id="455" r:id="rId21"/>
    <p:sldId id="456" r:id="rId22"/>
    <p:sldId id="457" r:id="rId23"/>
    <p:sldId id="458" r:id="rId24"/>
    <p:sldId id="459" r:id="rId25"/>
    <p:sldId id="460" r:id="rId26"/>
    <p:sldId id="461" r:id="rId27"/>
    <p:sldId id="462" r:id="rId28"/>
    <p:sldId id="463" r:id="rId29"/>
    <p:sldId id="464" r:id="rId30"/>
    <p:sldId id="465" r:id="rId31"/>
    <p:sldId id="467" r:id="rId32"/>
    <p:sldId id="468" r:id="rId33"/>
    <p:sldId id="469" r:id="rId34"/>
    <p:sldId id="470" r:id="rId35"/>
    <p:sldId id="471" r:id="rId36"/>
    <p:sldId id="472" r:id="rId37"/>
    <p:sldId id="473" r:id="rId38"/>
    <p:sldId id="474" r:id="rId39"/>
    <p:sldId id="475" r:id="rId40"/>
    <p:sldId id="476" r:id="rId41"/>
    <p:sldId id="477" r:id="rId42"/>
    <p:sldId id="478" r:id="rId43"/>
  </p:sldIdLst>
  <p:sldSz cx="9144000" cy="5143500" type="screen16x9"/>
  <p:notesSz cx="6797675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AFRAN_Bleu" id="{1586124D-6FE6-4F7A-BAA3-1A64DCEA8F8D}">
          <p14:sldIdLst>
            <p14:sldId id="409"/>
            <p14:sldId id="445"/>
            <p14:sldId id="443"/>
            <p14:sldId id="449"/>
            <p14:sldId id="450"/>
            <p14:sldId id="421"/>
            <p14:sldId id="451"/>
            <p14:sldId id="479"/>
            <p14:sldId id="480"/>
            <p14:sldId id="452"/>
            <p14:sldId id="466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</p14:sldIdLst>
        </p14:section>
        <p14:section name="SAFRAN_Orange" id="{D8F3042B-97C2-4D50-8FF8-D94D3054BC85}">
          <p14:sldIdLst/>
        </p14:section>
        <p14:section name="SAFRAN_Vert_foncé" id="{E8FFF585-2E74-4CFD-AA84-2D56271D5136}">
          <p14:sldIdLst/>
        </p14:section>
        <p14:section name="SAFRAN_Vert" id="{AEAED9FF-D98E-4A8B-A1BA-F0602EA03F85}">
          <p14:sldIdLst/>
        </p14:section>
        <p14:section name="Méthodologie" id="{B59A9594-C203-4CF9-AEF4-0E1940CD21E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259">
          <p15:clr>
            <a:srgbClr val="A4A3A4"/>
          </p15:clr>
        </p15:guide>
        <p15:guide id="3" orient="horz" pos="735">
          <p15:clr>
            <a:srgbClr val="A4A3A4"/>
          </p15:clr>
        </p15:guide>
        <p15:guide id="4" orient="horz" pos="463">
          <p15:clr>
            <a:srgbClr val="A4A3A4"/>
          </p15:clr>
        </p15:guide>
        <p15:guide id="5" orient="horz" pos="2913">
          <p15:clr>
            <a:srgbClr val="A4A3A4"/>
          </p15:clr>
        </p15:guide>
        <p15:guide id="6" orient="horz" pos="3094">
          <p15:clr>
            <a:srgbClr val="A4A3A4"/>
          </p15:clr>
        </p15:guide>
        <p15:guide id="7" orient="horz" pos="2595">
          <p15:clr>
            <a:srgbClr val="A4A3A4"/>
          </p15:clr>
        </p15:guide>
        <p15:guide id="8" orient="horz" pos="158">
          <p15:clr>
            <a:srgbClr val="A4A3A4"/>
          </p15:clr>
        </p15:guide>
        <p15:guide id="9" orient="horz" pos="2459">
          <p15:clr>
            <a:srgbClr val="A4A3A4"/>
          </p15:clr>
        </p15:guide>
        <p15:guide id="10" orient="horz" pos="2777">
          <p15:clr>
            <a:srgbClr val="A4A3A4"/>
          </p15:clr>
        </p15:guide>
        <p15:guide id="11" orient="horz" pos="1030">
          <p15:clr>
            <a:srgbClr val="A4A3A4"/>
          </p15:clr>
        </p15:guide>
        <p15:guide id="12" pos="2880">
          <p15:clr>
            <a:srgbClr val="A4A3A4"/>
          </p15:clr>
        </p15:guide>
        <p15:guide id="13" pos="317">
          <p15:clr>
            <a:srgbClr val="A4A3A4"/>
          </p15:clr>
        </p15:guide>
        <p15:guide id="14" pos="5103">
          <p15:clr>
            <a:srgbClr val="A4A3A4"/>
          </p15:clr>
        </p15:guide>
        <p15:guide id="15" pos="5715">
          <p15:clr>
            <a:srgbClr val="A4A3A4"/>
          </p15:clr>
        </p15:guide>
        <p15:guide id="16" pos="657">
          <p15:clr>
            <a:srgbClr val="A4A3A4"/>
          </p15:clr>
        </p15:guide>
        <p15:guide id="17" pos="748">
          <p15:clr>
            <a:srgbClr val="A4A3A4"/>
          </p15:clr>
        </p15:guide>
        <p15:guide id="18" pos="907">
          <p15:clr>
            <a:srgbClr val="A4A3A4"/>
          </p15:clr>
        </p15:guide>
        <p15:guide id="19" pos="4830">
          <p15:clr>
            <a:srgbClr val="A4A3A4"/>
          </p15:clr>
        </p15:guide>
        <p15:guide id="20" pos="5443">
          <p15:clr>
            <a:srgbClr val="A4A3A4"/>
          </p15:clr>
        </p15:guide>
        <p15:guide id="21" pos="158">
          <p15:clr>
            <a:srgbClr val="A4A3A4"/>
          </p15:clr>
        </p15:guide>
        <p15:guide id="22" pos="5602">
          <p15:clr>
            <a:srgbClr val="A4A3A4"/>
          </p15:clr>
        </p15:guide>
        <p15:guide id="23" pos="3674">
          <p15:clr>
            <a:srgbClr val="A4A3A4"/>
          </p15:clr>
        </p15:guide>
        <p15:guide id="24" pos="2086">
          <p15:clr>
            <a:srgbClr val="A4A3A4"/>
          </p15:clr>
        </p15:guide>
        <p15:guide id="25" pos="3175">
          <p15:clr>
            <a:srgbClr val="A4A3A4"/>
          </p15:clr>
        </p15:guide>
        <p15:guide id="26" pos="263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44" autoAdjust="0"/>
    <p:restoredTop sz="94660"/>
  </p:normalViewPr>
  <p:slideViewPr>
    <p:cSldViewPr showGuides="1">
      <p:cViewPr varScale="1">
        <p:scale>
          <a:sx n="99" d="100"/>
          <a:sy n="99" d="100"/>
        </p:scale>
        <p:origin x="822" y="78"/>
      </p:cViewPr>
      <p:guideLst>
        <p:guide orient="horz" pos="1620"/>
        <p:guide orient="horz" pos="259"/>
        <p:guide orient="horz" pos="735"/>
        <p:guide orient="horz" pos="463"/>
        <p:guide orient="horz" pos="2913"/>
        <p:guide orient="horz" pos="3094"/>
        <p:guide orient="horz" pos="2595"/>
        <p:guide orient="horz" pos="158"/>
        <p:guide orient="horz" pos="2459"/>
        <p:guide orient="horz" pos="2777"/>
        <p:guide orient="horz" pos="1030"/>
        <p:guide pos="2880"/>
        <p:guide pos="317"/>
        <p:guide pos="5103"/>
        <p:guide pos="5715"/>
        <p:guide pos="657"/>
        <p:guide pos="748"/>
        <p:guide pos="907"/>
        <p:guide pos="4830"/>
        <p:guide pos="5443"/>
        <p:guide pos="158"/>
        <p:guide pos="5602"/>
        <p:guide pos="3674"/>
        <p:guide pos="2086"/>
        <p:guide pos="3175"/>
        <p:guide pos="263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theme" Target="theme/theme1.xml"/><Relationship Id="rId8" Type="http://schemas.openxmlformats.org/officeDocument/2006/relationships/slideMaster" Target="slideMasters/slideMaster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0444" y="1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0971EF12-5369-4F7D-8386-2BAB2912270B}" type="datetimeFigureOut">
              <a:rPr lang="fr-FR" smtClean="0"/>
              <a:t>13/04/2021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556A09C4-74EB-4C6D-87E6-B87770AC95F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75798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680E798-53FF-4C51-A981-953463752515}" type="datetimeFigureOut">
              <a:rPr lang="fr-FR" smtClean="0"/>
              <a:pPr/>
              <a:t>13/04/2021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32" tIns="45716" rIns="91432" bIns="45716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1B06CD8F-B7ED-4A05-9FB1-A01CC0EF02CC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662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735013"/>
            <a:ext cx="8137525" cy="1836737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2828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0399"/>
            <a:ext cx="8136000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79399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00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9400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4799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2610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000"/>
            <a:ext cx="8280000" cy="3114000"/>
          </a:xfrm>
          <a:solidFill>
            <a:schemeClr val="bg1">
              <a:lumMod val="95000"/>
            </a:schemeClr>
          </a:solidFill>
          <a:ln w="57150">
            <a:solidFill>
              <a:schemeClr val="accent1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2887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493088" y="1717923"/>
            <a:ext cx="2157824" cy="170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82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735013"/>
            <a:ext cx="8137525" cy="1836737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2828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0399"/>
            <a:ext cx="8136000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79399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00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9400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4799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0139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735013"/>
            <a:ext cx="4392613" cy="3168650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0" y="735012"/>
            <a:ext cx="4068763" cy="1872149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 bwMode="gray">
          <a:xfrm>
            <a:off x="4572000" y="275177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6400"/>
            <a:ext cx="406723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7217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 bwMode="gray">
          <a:xfrm>
            <a:off x="4464000" y="3912365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0"/>
            <a:ext cx="7056000" cy="3060001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3075806"/>
            <a:ext cx="8137525" cy="684076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0400"/>
            <a:ext cx="2520000" cy="252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794400" y="284400"/>
            <a:ext cx="1558800" cy="360000"/>
          </a:xfrm>
          <a:blipFill dpi="0" rotWithShape="1">
            <a:blip r:embed="rId3"/>
            <a:srcRect/>
            <a:stretch>
              <a:fillRect/>
            </a:stretch>
          </a:blipFill>
          <a:ln w="61214" cap="flat">
            <a:solidFill>
              <a:schemeClr val="accent1"/>
            </a:solidFill>
            <a:miter lim="800000"/>
          </a:ln>
        </p:spPr>
        <p:txBody>
          <a:bodyPr/>
          <a:lstStyle>
            <a:lvl1pPr>
              <a:defRPr sz="100" b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74835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4400" y="2694386"/>
            <a:ext cx="3114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3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0830" y="2689643"/>
            <a:ext cx="3117188" cy="71527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2800"/>
            <a:ext cx="8640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000"/>
            <a:ext cx="8640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1" y="1635123"/>
            <a:ext cx="6228000" cy="24840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40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4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208127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5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125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600" y="2687400"/>
            <a:ext cx="3132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000"/>
            <a:ext cx="4968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2800"/>
            <a:ext cx="4968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2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4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8943546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0636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1400" y="2687400"/>
            <a:ext cx="3132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000"/>
            <a:ext cx="4968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2799"/>
            <a:ext cx="4968000" cy="61200"/>
          </a:xfrm>
          <a:solidFill>
            <a:schemeClr val="accent4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4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58081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29496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8" y="1131889"/>
            <a:ext cx="4429187" cy="349250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000"/>
            <a:ext cx="3708000" cy="2700000"/>
          </a:xfrm>
          <a:solidFill>
            <a:schemeClr val="bg1">
              <a:lumMod val="95000"/>
            </a:schemeClr>
          </a:solidFill>
          <a:ln w="57150">
            <a:solidFill>
              <a:schemeClr val="accent4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3709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735013"/>
            <a:ext cx="4392613" cy="3168650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0" y="735012"/>
            <a:ext cx="4068763" cy="1872149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 bwMode="gray">
          <a:xfrm>
            <a:off x="4572000" y="275177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6400"/>
            <a:ext cx="406723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21518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000"/>
            <a:ext cx="8280000" cy="3114000"/>
          </a:xfrm>
          <a:solidFill>
            <a:schemeClr val="bg1">
              <a:lumMod val="95000"/>
            </a:schemeClr>
          </a:solidFill>
          <a:ln w="57150">
            <a:solidFill>
              <a:schemeClr val="accent4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90486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735013"/>
            <a:ext cx="8137525" cy="1836737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2828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0399"/>
            <a:ext cx="8136000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79399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00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9400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4799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843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735013"/>
            <a:ext cx="4392613" cy="3168650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0" y="735012"/>
            <a:ext cx="4068763" cy="1872149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 bwMode="gray">
          <a:xfrm>
            <a:off x="4572000" y="275177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6400"/>
            <a:ext cx="406723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90533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 bwMode="gray">
          <a:xfrm>
            <a:off x="4464000" y="3912365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0"/>
            <a:ext cx="7056000" cy="3060001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3075806"/>
            <a:ext cx="8137525" cy="684076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0400"/>
            <a:ext cx="2520000" cy="252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794400" y="284400"/>
            <a:ext cx="1558800" cy="360000"/>
          </a:xfrm>
          <a:blipFill dpi="0" rotWithShape="1">
            <a:blip r:embed="rId3"/>
            <a:srcRect/>
            <a:stretch>
              <a:fillRect/>
            </a:stretch>
          </a:blipFill>
          <a:ln w="61214" cap="flat">
            <a:solidFill>
              <a:schemeClr val="accent1"/>
            </a:solidFill>
            <a:miter lim="800000"/>
          </a:ln>
        </p:spPr>
        <p:txBody>
          <a:bodyPr/>
          <a:lstStyle>
            <a:lvl1pPr>
              <a:defRPr sz="100" b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52934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2" y="1635124"/>
            <a:ext cx="6227763" cy="248443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2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4400" y="2694386"/>
            <a:ext cx="3114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13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0830" y="2689643"/>
            <a:ext cx="3117188" cy="71527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2800"/>
            <a:ext cx="8640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000"/>
            <a:ext cx="8640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40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50960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5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125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600" y="2687400"/>
            <a:ext cx="3132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000"/>
            <a:ext cx="4968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2800"/>
            <a:ext cx="4968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2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043319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0636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1400" y="2687400"/>
            <a:ext cx="3132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000"/>
            <a:ext cx="4968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2799"/>
            <a:ext cx="4968000" cy="61200"/>
          </a:xfrm>
          <a:solidFill>
            <a:schemeClr val="accent5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5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8002288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72372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8" y="1131889"/>
            <a:ext cx="4429187" cy="349250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000"/>
            <a:ext cx="3708000" cy="2700000"/>
          </a:xfrm>
          <a:solidFill>
            <a:schemeClr val="bg1">
              <a:lumMod val="95000"/>
            </a:schemeClr>
          </a:solidFill>
          <a:ln w="57150">
            <a:solidFill>
              <a:schemeClr val="accent5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89703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000"/>
            <a:ext cx="8280000" cy="3114000"/>
          </a:xfrm>
          <a:solidFill>
            <a:schemeClr val="bg1">
              <a:lumMod val="95000"/>
            </a:schemeClr>
          </a:solidFill>
          <a:ln w="57150">
            <a:solidFill>
              <a:schemeClr val="accent5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9153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 bwMode="gray">
          <a:xfrm>
            <a:off x="4464000" y="3912365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0"/>
            <a:ext cx="7056000" cy="3060001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3075806"/>
            <a:ext cx="8137525" cy="684076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0400"/>
            <a:ext cx="2520000" cy="252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8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794400" y="284400"/>
            <a:ext cx="1558800" cy="360000"/>
          </a:xfrm>
          <a:blipFill dpi="0" rotWithShape="1">
            <a:blip r:embed="rId3"/>
            <a:srcRect/>
            <a:stretch>
              <a:fillRect/>
            </a:stretch>
          </a:blipFill>
          <a:ln w="61214" cap="flat">
            <a:solidFill>
              <a:schemeClr val="accent1"/>
            </a:solidFill>
            <a:miter lim="800000"/>
          </a:ln>
        </p:spPr>
        <p:txBody>
          <a:bodyPr/>
          <a:lstStyle>
            <a:lvl1pPr>
              <a:defRPr sz="100" b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85448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735013"/>
            <a:ext cx="8137525" cy="1836737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2828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0399"/>
            <a:ext cx="8136000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79399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00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9400" y="2183400"/>
            <a:ext cx="3924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4799"/>
            <a:ext cx="8640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758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735013"/>
            <a:ext cx="4392613" cy="3168650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0" y="735012"/>
            <a:ext cx="4068763" cy="1872149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 bwMode="gray">
          <a:xfrm>
            <a:off x="4572000" y="275177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6400"/>
            <a:ext cx="406723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3794400" y="284400"/>
            <a:ext cx="1558800" cy="36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1214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87439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0000"/>
            <a:ext cx="1800000" cy="72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87338" y="4959801"/>
            <a:ext cx="8569325" cy="183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 bwMode="gray">
          <a:xfrm>
            <a:off x="4464000" y="3912365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1724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1725"/>
            <a:ext cx="250826" cy="231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0"/>
            <a:ext cx="7056000" cy="3060001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79399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4799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9400" y="2183400"/>
            <a:ext cx="392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8" y="3075806"/>
            <a:ext cx="8137525" cy="684076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0400"/>
            <a:ext cx="2520000" cy="252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794400" y="284400"/>
            <a:ext cx="1558800" cy="360000"/>
          </a:xfrm>
          <a:blipFill dpi="0" rotWithShape="1">
            <a:blip r:embed="rId3"/>
            <a:srcRect/>
            <a:stretch>
              <a:fillRect/>
            </a:stretch>
          </a:blipFill>
          <a:ln w="61214" cap="flat">
            <a:solidFill>
              <a:schemeClr val="accent1"/>
            </a:solidFill>
            <a:miter lim="800000"/>
          </a:ln>
        </p:spPr>
        <p:txBody>
          <a:bodyPr/>
          <a:lstStyle>
            <a:lvl1pPr>
              <a:defRPr sz="100" b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74162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2" y="1635124"/>
            <a:ext cx="6227763" cy="248443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2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4400" y="2694386"/>
            <a:ext cx="3114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13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0830" y="2689643"/>
            <a:ext cx="3117188" cy="71527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2800"/>
            <a:ext cx="8640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000"/>
            <a:ext cx="8640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40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6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50960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5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125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600" y="2687400"/>
            <a:ext cx="3132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000"/>
            <a:ext cx="4968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2800"/>
            <a:ext cx="4968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2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6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517627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0636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1400" y="2687400"/>
            <a:ext cx="3132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000"/>
            <a:ext cx="4968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2799"/>
            <a:ext cx="4968000" cy="61200"/>
          </a:xfrm>
          <a:solidFill>
            <a:schemeClr val="accent6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6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0925059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58994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8" y="1131889"/>
            <a:ext cx="4429187" cy="349250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000"/>
            <a:ext cx="3708000" cy="2700000"/>
          </a:xfr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28027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000"/>
            <a:ext cx="8280000" cy="3114000"/>
          </a:xfr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5849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440000" y="1130400"/>
            <a:ext cx="7452000" cy="3492000"/>
          </a:xfrm>
        </p:spPr>
        <p:txBody>
          <a:bodyPr/>
          <a:lstStyle>
            <a:lvl1pPr marL="0" indent="0">
              <a:buSzPct val="25000"/>
              <a:buFontTx/>
              <a:buBlip>
                <a:blip r:embed="rId2"/>
              </a:buBlip>
              <a:defRPr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 smtClean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3755873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2" y="1635124"/>
            <a:ext cx="6227763" cy="2484439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2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4400" y="2694386"/>
            <a:ext cx="3114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13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0830" y="2689643"/>
            <a:ext cx="3117188" cy="71527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28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000"/>
            <a:ext cx="8640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 dirty="0" smtClean="0"/>
              <a:t> </a:t>
            </a:r>
            <a:endParaRPr lang="fr-FR" noProof="0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40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729792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5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125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600" y="2687400"/>
            <a:ext cx="3132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000"/>
            <a:ext cx="4968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2800"/>
            <a:ext cx="4968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2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079268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0" y="250824"/>
            <a:ext cx="4321175" cy="4157664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 dirty="0" smtClean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0636"/>
            <a:ext cx="3852862" cy="248443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1400" y="2687400"/>
            <a:ext cx="3132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000"/>
            <a:ext cx="4968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2799"/>
            <a:ext cx="4968000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824"/>
            <a:ext cx="585664" cy="1195200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 dirty="0" smtClean="0"/>
              <a:t>0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79790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dirty="0" smtClean="0"/>
              <a:t>Comment </a:t>
            </a:r>
            <a:r>
              <a:rPr lang="en-US" dirty="0" err="1" smtClean="0"/>
              <a:t>réussir</a:t>
            </a:r>
            <a:r>
              <a:rPr lang="en-US" dirty="0" smtClean="0"/>
              <a:t> </a:t>
            </a:r>
            <a:r>
              <a:rPr lang="en-US" dirty="0" err="1" smtClean="0"/>
              <a:t>vos</a:t>
            </a:r>
            <a:r>
              <a:rPr lang="en-US" dirty="0" smtClean="0"/>
              <a:t> </a:t>
            </a:r>
            <a:r>
              <a:rPr lang="en-US" dirty="0" err="1" smtClean="0"/>
              <a:t>sudokus</a:t>
            </a:r>
            <a:r>
              <a:rPr lang="en-US" dirty="0" smtClean="0"/>
              <a:t> ? La SMTLIB – 5 </a:t>
            </a:r>
            <a:r>
              <a:rPr lang="en-US" dirty="0" err="1" smtClean="0"/>
              <a:t>nov.</a:t>
            </a:r>
            <a:r>
              <a:rPr lang="en-US" dirty="0" smtClean="0"/>
              <a:t> 2020,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8" y="1131889"/>
            <a:ext cx="4429187" cy="349250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000"/>
            <a:ext cx="3708000" cy="2700000"/>
          </a:xfrm>
          <a:solidFill>
            <a:schemeClr val="bg1">
              <a:lumMod val="95000"/>
            </a:schemeClr>
          </a:solidFill>
          <a:ln w="57150">
            <a:solidFill>
              <a:schemeClr val="accent1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7866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2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34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 bwMode="gray">
          <a:xfrm>
            <a:off x="503238" y="411163"/>
            <a:ext cx="8389937" cy="5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 bwMode="gray">
          <a:xfrm>
            <a:off x="503238" y="1131889"/>
            <a:ext cx="8389937" cy="3492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 userDrawn="1">
            <p:ph type="dt" sz="half" idx="2"/>
          </p:nvPr>
        </p:nvSpPr>
        <p:spPr bwMode="gray">
          <a:xfrm>
            <a:off x="-1" y="4911725"/>
            <a:ext cx="503239" cy="2317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 userDrawn="1">
            <p:ph type="ftr" sz="quarter" idx="3"/>
          </p:nvPr>
        </p:nvSpPr>
        <p:spPr bwMode="gray">
          <a:xfrm>
            <a:off x="503239" y="4624388"/>
            <a:ext cx="7164386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250825" y="4624389"/>
            <a:ext cx="23517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03238" y="4959801"/>
            <a:ext cx="7164387" cy="18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2400"/>
            <a:ext cx="1440000" cy="433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252000" y="252000"/>
            <a:ext cx="61200" cy="3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52000" y="252000"/>
            <a:ext cx="3960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1" r:id="rId3"/>
    <p:sldLayoutId id="2147483926" r:id="rId4"/>
    <p:sldLayoutId id="2147483927" r:id="rId5"/>
    <p:sldLayoutId id="2147483812" r:id="rId6"/>
    <p:sldLayoutId id="2147483897" r:id="rId7"/>
    <p:sldLayoutId id="2147483798" r:id="rId8"/>
    <p:sldLayoutId id="2147483814" r:id="rId9"/>
    <p:sldLayoutId id="2147483815" r:id="rId10"/>
    <p:sldLayoutId id="2147483925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40000"/>
        <a:buFont typeface="Arial" panose="020B0604020202020204" pitchFamily="34" charset="0"/>
        <a:buChar char="■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15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30000"/>
        <a:buFont typeface="Wingdings 2" panose="05020102010507070707" pitchFamily="18" charset="2"/>
        <a:buChar char="®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10000"/>
        <a:buFont typeface="Arial" panose="020B06040202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828000" indent="-108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" panose="020B0604020202020204" pitchFamily="34" charset="0"/>
        <a:buChar char="-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 bwMode="gray">
          <a:xfrm>
            <a:off x="503238" y="411163"/>
            <a:ext cx="8389937" cy="5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 bwMode="gray">
          <a:xfrm>
            <a:off x="503238" y="1131889"/>
            <a:ext cx="8389937" cy="3492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 userDrawn="1">
            <p:ph type="dt" sz="half" idx="2"/>
          </p:nvPr>
        </p:nvSpPr>
        <p:spPr bwMode="gray">
          <a:xfrm>
            <a:off x="-1" y="4911725"/>
            <a:ext cx="503239" cy="2317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 userDrawn="1">
            <p:ph type="ftr" sz="quarter" idx="3"/>
          </p:nvPr>
        </p:nvSpPr>
        <p:spPr bwMode="gray">
          <a:xfrm>
            <a:off x="503239" y="4624388"/>
            <a:ext cx="7164386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250825" y="4624389"/>
            <a:ext cx="23517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03238" y="4959801"/>
            <a:ext cx="7164387" cy="18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2400"/>
            <a:ext cx="1440000" cy="433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252000" y="252000"/>
            <a:ext cx="61200" cy="3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52000" y="252000"/>
            <a:ext cx="396000" cy="6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9452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28" r:id="rId4"/>
    <p:sldLayoutId id="2147483902" r:id="rId5"/>
    <p:sldLayoutId id="2147483903" r:id="rId6"/>
    <p:sldLayoutId id="2147483904" r:id="rId7"/>
    <p:sldLayoutId id="2147483905" r:id="rId8"/>
    <p:sldLayoutId id="2147483906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40000"/>
        <a:buFont typeface="Arial" panose="020B0604020202020204" pitchFamily="34" charset="0"/>
        <a:buChar char="■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15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30000"/>
        <a:buFont typeface="Wingdings 2" panose="05020102010507070707" pitchFamily="18" charset="2"/>
        <a:buChar char="®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10000"/>
        <a:buFont typeface="Arial" panose="020B06040202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828000" indent="-108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" panose="020B0604020202020204" pitchFamily="34" charset="0"/>
        <a:buChar char="-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 bwMode="gray">
          <a:xfrm>
            <a:off x="503238" y="411163"/>
            <a:ext cx="8389937" cy="5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 bwMode="gray">
          <a:xfrm>
            <a:off x="503238" y="1131889"/>
            <a:ext cx="8389937" cy="3492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 userDrawn="1">
            <p:ph type="dt" sz="half" idx="2"/>
          </p:nvPr>
        </p:nvSpPr>
        <p:spPr bwMode="gray">
          <a:xfrm>
            <a:off x="-1" y="4911725"/>
            <a:ext cx="503239" cy="2317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 userDrawn="1">
            <p:ph type="ftr" sz="quarter" idx="3"/>
          </p:nvPr>
        </p:nvSpPr>
        <p:spPr bwMode="gray">
          <a:xfrm>
            <a:off x="503239" y="4624388"/>
            <a:ext cx="7164386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250825" y="4624389"/>
            <a:ext cx="23517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03238" y="4959801"/>
            <a:ext cx="7164387" cy="18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2400"/>
            <a:ext cx="1440000" cy="433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252000" y="252000"/>
            <a:ext cx="61200" cy="39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52000" y="252000"/>
            <a:ext cx="396000" cy="61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7507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30" r:id="rId4"/>
    <p:sldLayoutId id="2147483911" r:id="rId5"/>
    <p:sldLayoutId id="2147483912" r:id="rId6"/>
    <p:sldLayoutId id="2147483913" r:id="rId7"/>
    <p:sldLayoutId id="2147483914" r:id="rId8"/>
    <p:sldLayoutId id="2147483915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40000"/>
        <a:buFont typeface="Arial" panose="020B0604020202020204" pitchFamily="34" charset="0"/>
        <a:buChar char="■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15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30000"/>
        <a:buFont typeface="Wingdings 2" panose="05020102010507070707" pitchFamily="18" charset="2"/>
        <a:buChar char="®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10000"/>
        <a:buFont typeface="Arial" panose="020B06040202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828000" indent="-108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" panose="020B0604020202020204" pitchFamily="34" charset="0"/>
        <a:buChar char="-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 userDrawn="1">
            <p:ph type="title"/>
          </p:nvPr>
        </p:nvSpPr>
        <p:spPr bwMode="gray">
          <a:xfrm>
            <a:off x="503238" y="411163"/>
            <a:ext cx="8389937" cy="5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 userDrawn="1">
            <p:ph type="body" idx="1"/>
          </p:nvPr>
        </p:nvSpPr>
        <p:spPr bwMode="gray">
          <a:xfrm>
            <a:off x="503238" y="1131889"/>
            <a:ext cx="8389937" cy="3492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 userDrawn="1">
            <p:ph type="dt" sz="half" idx="2"/>
          </p:nvPr>
        </p:nvSpPr>
        <p:spPr bwMode="gray">
          <a:xfrm>
            <a:off x="-1" y="4911725"/>
            <a:ext cx="503239" cy="2317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 userDrawn="1">
            <p:ph type="ftr" sz="quarter" idx="3"/>
          </p:nvPr>
        </p:nvSpPr>
        <p:spPr bwMode="gray">
          <a:xfrm>
            <a:off x="503239" y="4624388"/>
            <a:ext cx="7164386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250825" y="4624389"/>
            <a:ext cx="235174" cy="32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03238" y="4959801"/>
            <a:ext cx="7164387" cy="18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 dirty="0" smtClean="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  <a:endParaRPr lang="fr-FR" sz="6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2400"/>
            <a:ext cx="1440000" cy="433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252000" y="252000"/>
            <a:ext cx="61200" cy="39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52000" y="252000"/>
            <a:ext cx="396000" cy="61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753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9" r:id="rId4"/>
    <p:sldLayoutId id="2147483920" r:id="rId5"/>
    <p:sldLayoutId id="2147483921" r:id="rId6"/>
    <p:sldLayoutId id="2147483922" r:id="rId7"/>
    <p:sldLayoutId id="2147483923" r:id="rId8"/>
    <p:sldLayoutId id="2147483924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140000"/>
        <a:buFont typeface="Arial" panose="020B0604020202020204" pitchFamily="34" charset="0"/>
        <a:buChar char="■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15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30000"/>
        <a:buFont typeface="Wingdings 2" panose="05020102010507070707" pitchFamily="18" charset="2"/>
        <a:buChar char="®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10000"/>
        <a:buFont typeface="Arial" panose="020B06040202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828000" indent="-108000" algn="l" defTabSz="914400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" panose="020B0604020202020204" pitchFamily="34" charset="0"/>
        <a:buChar char="-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jpe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13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/>
          <p:cNvSpPr>
            <a:spLocks noGrp="1"/>
          </p:cNvSpPr>
          <p:nvPr>
            <p:ph type="title"/>
          </p:nvPr>
        </p:nvSpPr>
        <p:spPr>
          <a:xfrm>
            <a:off x="503547" y="375506"/>
            <a:ext cx="8137525" cy="1296144"/>
          </a:xfrm>
        </p:spPr>
        <p:txBody>
          <a:bodyPr/>
          <a:lstStyle/>
          <a:p>
            <a:r>
              <a:rPr lang="fr-FR" dirty="0" smtClean="0"/>
              <a:t>Comment REUSSIR vos SUDOKUS</a:t>
            </a:r>
            <a:r>
              <a:rPr lang="fr-FR" dirty="0"/>
              <a:t> </a:t>
            </a:r>
            <a:r>
              <a:rPr lang="fr-FR" dirty="0" smtClean="0"/>
              <a:t>? 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>
          <a:xfrm>
            <a:off x="432444" y="3399842"/>
            <a:ext cx="8136000" cy="502556"/>
          </a:xfrm>
        </p:spPr>
        <p:txBody>
          <a:bodyPr/>
          <a:lstStyle/>
          <a:p>
            <a:r>
              <a:rPr lang="fr-FR" dirty="0" smtClean="0"/>
              <a:t>5 nov. 2020</a:t>
            </a:r>
          </a:p>
          <a:p>
            <a:r>
              <a:rPr lang="fr-FR" dirty="0" smtClean="0"/>
              <a:t>Jean-Louis DUFOUR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smtClean="0"/>
              <a:t>The battle of reliability models: Bathtub vs. Roller-coaster -- 27 sept. 2019, Jean-Louis DUFOUR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</a:t>
            </a:fld>
            <a:endParaRPr lang="fr-FR" dirty="0"/>
          </a:p>
        </p:txBody>
      </p:sp>
      <p:sp>
        <p:nvSpPr>
          <p:cNvPr id="12" name="Titre 10"/>
          <p:cNvSpPr txBox="1">
            <a:spLocks/>
          </p:cNvSpPr>
          <p:nvPr/>
        </p:nvSpPr>
        <p:spPr bwMode="gray">
          <a:xfrm>
            <a:off x="3060141" y="1656197"/>
            <a:ext cx="3024336" cy="146863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1" kern="1200" cap="all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dirty="0" smtClean="0"/>
              <a:t>LES solveurs de contraintes,</a:t>
            </a:r>
          </a:p>
          <a:p>
            <a:r>
              <a:rPr lang="fr-FR" sz="2000" dirty="0" smtClean="0"/>
              <a:t>Et comment gagner 1 MILLION ($)</a:t>
            </a:r>
          </a:p>
          <a:p>
            <a:r>
              <a:rPr lang="fr-FR" sz="1200" dirty="0" smtClean="0"/>
              <a:t>[1iere partie]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51670"/>
            <a:ext cx="2249194" cy="225360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164" y="1203598"/>
            <a:ext cx="2154498" cy="142852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93" y="2140818"/>
            <a:ext cx="2352675" cy="194310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6543084" y="1508880"/>
            <a:ext cx="1200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>
                <a:latin typeface="Chiller" panose="04020404031007020602" pitchFamily="82" charset="0"/>
              </a:rPr>
              <a:t>P = NP ?</a:t>
            </a:r>
            <a:endParaRPr lang="fr-FR" sz="2800" b="1" dirty="0">
              <a:latin typeface="Chiller" panose="040204040310070206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33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r>
              <a:rPr lang="fr-FR" dirty="0" smtClean="0"/>
              <a:t> </a:t>
            </a:r>
            <a:r>
              <a:rPr lang="fr-FR" dirty="0"/>
              <a:t>: </a:t>
            </a:r>
            <a:r>
              <a:rPr lang="fr-FR" dirty="0" err="1"/>
              <a:t>Complexite</a:t>
            </a:r>
            <a:r>
              <a:rPr lang="fr-FR" dirty="0"/>
              <a:t> </a:t>
            </a:r>
            <a:r>
              <a:rPr lang="fr-FR" dirty="0" err="1"/>
              <a:t>pb</a:t>
            </a:r>
            <a:r>
              <a:rPr lang="fr-FR" dirty="0"/>
              <a:t> </a:t>
            </a:r>
            <a:r>
              <a:rPr lang="fr-FR" dirty="0" smtClean="0"/>
              <a:t>vs. </a:t>
            </a:r>
            <a:r>
              <a:rPr lang="fr-FR" dirty="0" err="1"/>
              <a:t>complexite</a:t>
            </a:r>
            <a:r>
              <a:rPr lang="fr-FR" dirty="0"/>
              <a:t> </a:t>
            </a:r>
            <a:r>
              <a:rPr lang="fr-FR" dirty="0" err="1"/>
              <a:t>algo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en-US" b="0" dirty="0"/>
              <a:t>Professor </a:t>
            </a:r>
            <a:r>
              <a:rPr lang="en-US" b="0" dirty="0" err="1"/>
              <a:t>Avi</a:t>
            </a:r>
            <a:r>
              <a:rPr lang="en-US" b="0" dirty="0"/>
              <a:t> </a:t>
            </a:r>
            <a:r>
              <a:rPr lang="en-US" b="0" dirty="0" err="1"/>
              <a:t>Wigderson</a:t>
            </a:r>
            <a:r>
              <a:rPr lang="en-US" b="0" dirty="0"/>
              <a:t> on the "P vs. NP" problem</a:t>
            </a:r>
          </a:p>
          <a:p>
            <a:r>
              <a:rPr lang="fr-FR" i="1" u="sng" dirty="0">
                <a:solidFill>
                  <a:srgbClr val="FF0000"/>
                </a:solidFill>
              </a:rPr>
              <a:t>https://www.youtube.com/watch?v=pTeZP-XfuKI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861417"/>
            <a:ext cx="5020029" cy="381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90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860" y="351634"/>
            <a:ext cx="5677247" cy="426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58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627534"/>
            <a:ext cx="5257390" cy="396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196" y="519522"/>
            <a:ext cx="5768054" cy="418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5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1572"/>
            <a:ext cx="66675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7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483518"/>
            <a:ext cx="4717629" cy="348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4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347" y="411163"/>
            <a:ext cx="5849111" cy="410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0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924" y="852023"/>
            <a:ext cx="4847059" cy="364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5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804" y="235034"/>
            <a:ext cx="5956709" cy="426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4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621806"/>
            <a:ext cx="5021932" cy="375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4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‘Force Brute’ et ‘complexité asymptotique’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0" y="1257399"/>
            <a:ext cx="2430475" cy="2430475"/>
          </a:xfr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296144"/>
            <a:ext cx="3205808" cy="34718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18527782">
            <a:off x="1553409" y="2216283"/>
            <a:ext cx="4981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Flemme !!!</a:t>
            </a:r>
            <a:endParaRPr lang="fr-F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940152" y="15466"/>
            <a:ext cx="24477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For x</a:t>
            </a:r>
            <a:r>
              <a:rPr lang="fr-FR" baseline="-25000" dirty="0" smtClean="0"/>
              <a:t>11</a:t>
            </a:r>
            <a:r>
              <a:rPr lang="fr-FR" dirty="0" smtClean="0"/>
              <a:t> in 1..4</a:t>
            </a:r>
          </a:p>
          <a:p>
            <a:r>
              <a:rPr lang="fr-FR" dirty="0"/>
              <a:t> </a:t>
            </a:r>
            <a:r>
              <a:rPr lang="fr-FR" dirty="0" smtClean="0"/>
              <a:t>   For x</a:t>
            </a:r>
            <a:r>
              <a:rPr lang="fr-FR" baseline="-25000" dirty="0" smtClean="0"/>
              <a:t>22</a:t>
            </a:r>
            <a:r>
              <a:rPr lang="fr-FR" dirty="0" smtClean="0"/>
              <a:t> in 1..4</a:t>
            </a:r>
          </a:p>
          <a:p>
            <a:r>
              <a:rPr lang="fr-FR" dirty="0"/>
              <a:t> </a:t>
            </a:r>
            <a:r>
              <a:rPr lang="fr-FR" dirty="0" smtClean="0"/>
              <a:t>       For x</a:t>
            </a:r>
            <a:r>
              <a:rPr lang="fr-FR" baseline="-25000" dirty="0" smtClean="0"/>
              <a:t>33</a:t>
            </a:r>
            <a:r>
              <a:rPr lang="fr-FR" dirty="0" smtClean="0"/>
              <a:t> in 1..4</a:t>
            </a:r>
          </a:p>
          <a:p>
            <a:r>
              <a:rPr lang="fr-FR" dirty="0"/>
              <a:t> </a:t>
            </a:r>
            <a:r>
              <a:rPr lang="fr-FR" dirty="0" smtClean="0"/>
              <a:t>           For x</a:t>
            </a:r>
            <a:r>
              <a:rPr lang="fr-FR" baseline="-25000" dirty="0" smtClean="0"/>
              <a:t>44</a:t>
            </a:r>
            <a:r>
              <a:rPr lang="fr-FR" dirty="0" smtClean="0"/>
              <a:t> in 1..4</a:t>
            </a:r>
          </a:p>
          <a:p>
            <a:r>
              <a:rPr lang="fr-FR" dirty="0"/>
              <a:t> </a:t>
            </a:r>
            <a:r>
              <a:rPr lang="fr-FR" dirty="0" smtClean="0"/>
              <a:t>               Sudoku ?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472" y="0"/>
            <a:ext cx="1186680" cy="1189007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8366374" y="15466"/>
            <a:ext cx="5052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4</a:t>
            </a:r>
          </a:p>
          <a:p>
            <a:r>
              <a:rPr lang="fr-FR" dirty="0"/>
              <a:t>x</a:t>
            </a:r>
            <a:r>
              <a:rPr lang="fr-FR" dirty="0" smtClean="0"/>
              <a:t> 4</a:t>
            </a:r>
          </a:p>
          <a:p>
            <a:r>
              <a:rPr lang="fr-FR" dirty="0"/>
              <a:t>x</a:t>
            </a:r>
            <a:r>
              <a:rPr lang="fr-FR" dirty="0" smtClean="0"/>
              <a:t> 4</a:t>
            </a:r>
          </a:p>
          <a:p>
            <a:r>
              <a:rPr lang="fr-FR" dirty="0"/>
              <a:t>x</a:t>
            </a:r>
            <a:r>
              <a:rPr lang="fr-FR" dirty="0" smtClean="0"/>
              <a:t> 4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5940152" y="1671650"/>
            <a:ext cx="24477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For x</a:t>
            </a:r>
            <a:r>
              <a:rPr lang="fr-FR" baseline="-25000" dirty="0" smtClean="0"/>
              <a:t>13</a:t>
            </a:r>
            <a:r>
              <a:rPr lang="fr-FR" dirty="0" smtClean="0"/>
              <a:t> in 1..9</a:t>
            </a:r>
          </a:p>
          <a:p>
            <a:r>
              <a:rPr lang="fr-FR" dirty="0"/>
              <a:t> </a:t>
            </a:r>
            <a:r>
              <a:rPr lang="fr-FR" dirty="0" smtClean="0"/>
              <a:t>   For x</a:t>
            </a:r>
            <a:r>
              <a:rPr lang="fr-FR" baseline="-25000" dirty="0" smtClean="0"/>
              <a:t>14</a:t>
            </a:r>
            <a:r>
              <a:rPr lang="fr-FR" dirty="0" smtClean="0"/>
              <a:t> in 1..9</a:t>
            </a:r>
          </a:p>
          <a:p>
            <a:r>
              <a:rPr lang="fr-FR" dirty="0"/>
              <a:t> </a:t>
            </a:r>
            <a:r>
              <a:rPr lang="fr-FR" dirty="0" smtClean="0"/>
              <a:t>       …</a:t>
            </a:r>
          </a:p>
          <a:p>
            <a:r>
              <a:rPr lang="fr-FR" dirty="0"/>
              <a:t> </a:t>
            </a:r>
            <a:r>
              <a:rPr lang="fr-FR" dirty="0" smtClean="0"/>
              <a:t>           For x</a:t>
            </a:r>
            <a:r>
              <a:rPr lang="fr-FR" baseline="-25000" dirty="0" smtClean="0"/>
              <a:t>97</a:t>
            </a:r>
            <a:r>
              <a:rPr lang="fr-FR" dirty="0" smtClean="0"/>
              <a:t> in 1..9</a:t>
            </a:r>
          </a:p>
          <a:p>
            <a:r>
              <a:rPr lang="fr-FR" dirty="0"/>
              <a:t> </a:t>
            </a:r>
            <a:r>
              <a:rPr lang="fr-FR" dirty="0" smtClean="0"/>
              <a:t>               Sudoku ?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8244408" y="1670486"/>
            <a:ext cx="5052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9</a:t>
            </a:r>
          </a:p>
          <a:p>
            <a:r>
              <a:rPr lang="fr-FR" dirty="0"/>
              <a:t>x</a:t>
            </a:r>
            <a:r>
              <a:rPr lang="fr-FR" dirty="0" smtClean="0"/>
              <a:t> 9</a:t>
            </a:r>
          </a:p>
          <a:p>
            <a:r>
              <a:rPr lang="fr-FR" dirty="0" smtClean="0"/>
              <a:t>…</a:t>
            </a:r>
          </a:p>
          <a:p>
            <a:r>
              <a:rPr lang="fr-FR" dirty="0"/>
              <a:t>x</a:t>
            </a:r>
            <a:r>
              <a:rPr lang="fr-FR" dirty="0" smtClean="0"/>
              <a:t> 9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5940152" y="3254662"/>
            <a:ext cx="24477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For </a:t>
            </a:r>
            <a:r>
              <a:rPr lang="fr-FR" dirty="0" err="1" smtClean="0"/>
              <a:t>x</a:t>
            </a:r>
            <a:r>
              <a:rPr lang="fr-FR" baseline="-25000" dirty="0" err="1" smtClean="0"/>
              <a:t>IJ</a:t>
            </a:r>
            <a:r>
              <a:rPr lang="fr-FR" dirty="0" smtClean="0"/>
              <a:t> in 1..n</a:t>
            </a:r>
          </a:p>
          <a:p>
            <a:r>
              <a:rPr lang="fr-FR" dirty="0"/>
              <a:t> </a:t>
            </a:r>
            <a:r>
              <a:rPr lang="fr-FR" dirty="0" smtClean="0"/>
              <a:t>   For </a:t>
            </a:r>
            <a:r>
              <a:rPr lang="fr-FR" dirty="0" err="1" smtClean="0"/>
              <a:t>x</a:t>
            </a:r>
            <a:r>
              <a:rPr lang="fr-FR" baseline="-25000" dirty="0" err="1" smtClean="0"/>
              <a:t>KL</a:t>
            </a:r>
            <a:r>
              <a:rPr lang="fr-FR" dirty="0" smtClean="0"/>
              <a:t> in 1..n</a:t>
            </a:r>
          </a:p>
          <a:p>
            <a:r>
              <a:rPr lang="fr-FR" dirty="0"/>
              <a:t> </a:t>
            </a:r>
            <a:r>
              <a:rPr lang="fr-FR" dirty="0" smtClean="0"/>
              <a:t>        </a:t>
            </a:r>
            <a:r>
              <a:rPr lang="fr-FR" b="1" dirty="0" smtClean="0">
                <a:solidFill>
                  <a:srgbClr val="FF0000"/>
                </a:solidFill>
                <a:sym typeface="MT Extra" panose="05050102010205020202" pitchFamily="18" charset="2"/>
              </a:rPr>
              <a:t></a:t>
            </a:r>
            <a:endParaRPr lang="fr-FR" dirty="0" smtClean="0"/>
          </a:p>
          <a:p>
            <a:r>
              <a:rPr lang="fr-FR" dirty="0"/>
              <a:t> </a:t>
            </a:r>
            <a:r>
              <a:rPr lang="fr-FR" dirty="0" smtClean="0"/>
              <a:t>           For </a:t>
            </a:r>
            <a:r>
              <a:rPr lang="fr-FR" dirty="0" err="1" smtClean="0"/>
              <a:t>x</a:t>
            </a:r>
            <a:r>
              <a:rPr lang="fr-FR" baseline="-25000" dirty="0" err="1" smtClean="0"/>
              <a:t>YZ</a:t>
            </a:r>
            <a:r>
              <a:rPr lang="fr-FR" dirty="0" smtClean="0"/>
              <a:t> in 1..n</a:t>
            </a:r>
          </a:p>
          <a:p>
            <a:r>
              <a:rPr lang="fr-FR" dirty="0"/>
              <a:t> </a:t>
            </a:r>
            <a:r>
              <a:rPr lang="fr-FR" dirty="0" smtClean="0"/>
              <a:t>               Sudoku ?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8244408" y="3255826"/>
            <a:ext cx="5565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n</a:t>
            </a:r>
          </a:p>
          <a:p>
            <a:r>
              <a:rPr lang="fr-FR" dirty="0"/>
              <a:t>x</a:t>
            </a:r>
            <a:r>
              <a:rPr lang="fr-FR" dirty="0" smtClean="0"/>
              <a:t> n</a:t>
            </a:r>
          </a:p>
          <a:p>
            <a:r>
              <a:rPr lang="fr-FR" dirty="0" smtClean="0"/>
              <a:t>…</a:t>
            </a:r>
          </a:p>
          <a:p>
            <a:r>
              <a:rPr lang="fr-FR" dirty="0"/>
              <a:t>x</a:t>
            </a:r>
            <a:r>
              <a:rPr lang="fr-FR" dirty="0" smtClean="0"/>
              <a:t> n </a:t>
            </a:r>
          </a:p>
        </p:txBody>
      </p:sp>
      <p:sp>
        <p:nvSpPr>
          <p:cNvPr id="7" name="Accolade fermante 6"/>
          <p:cNvSpPr/>
          <p:nvPr/>
        </p:nvSpPr>
        <p:spPr>
          <a:xfrm>
            <a:off x="8676456" y="1816072"/>
            <a:ext cx="168922" cy="9356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ccolade fermante 17"/>
          <p:cNvSpPr/>
          <p:nvPr/>
        </p:nvSpPr>
        <p:spPr>
          <a:xfrm>
            <a:off x="8676456" y="3399288"/>
            <a:ext cx="168922" cy="9356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8784468" y="2058402"/>
            <a:ext cx="468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40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8244408" y="2501483"/>
            <a:ext cx="611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x 9</a:t>
            </a:r>
            <a:endParaRPr lang="fr-FR" u="sng" dirty="0"/>
          </a:p>
          <a:p>
            <a:r>
              <a:rPr lang="fr-FR" dirty="0" smtClean="0"/>
              <a:t> 9</a:t>
            </a:r>
            <a:r>
              <a:rPr lang="fr-FR" baseline="30000" dirty="0" smtClean="0"/>
              <a:t>40</a:t>
            </a:r>
            <a:r>
              <a:rPr lang="fr-FR" dirty="0" smtClean="0"/>
              <a:t> 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8712460" y="3568628"/>
            <a:ext cx="531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/>
              <a:t>n*n</a:t>
            </a:r>
          </a:p>
          <a:p>
            <a:r>
              <a:rPr lang="fr-FR" dirty="0"/>
              <a:t> </a:t>
            </a:r>
            <a:r>
              <a:rPr lang="fr-FR" dirty="0" smtClean="0"/>
              <a:t> 2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8244408" y="4085659"/>
            <a:ext cx="734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x n</a:t>
            </a:r>
            <a:endParaRPr lang="fr-FR" u="sng" dirty="0"/>
          </a:p>
          <a:p>
            <a:r>
              <a:rPr lang="fr-FR" dirty="0" err="1" smtClean="0"/>
              <a:t>n</a:t>
            </a:r>
            <a:r>
              <a:rPr lang="fr-FR" baseline="30000" dirty="0" err="1" smtClean="0"/>
              <a:t>n</a:t>
            </a:r>
            <a:r>
              <a:rPr lang="fr-FR" baseline="30000" dirty="0" smtClean="0"/>
              <a:t>*n/2</a:t>
            </a:r>
            <a:r>
              <a:rPr lang="fr-FR" dirty="0" smtClean="0"/>
              <a:t> 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8366374" y="847045"/>
            <a:ext cx="526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smtClean="0"/>
              <a:t>x 4</a:t>
            </a:r>
            <a:endParaRPr lang="fr-FR" u="sng" dirty="0"/>
          </a:p>
          <a:p>
            <a:r>
              <a:rPr lang="fr-FR" dirty="0" smtClean="0"/>
              <a:t> 4</a:t>
            </a:r>
            <a:r>
              <a:rPr lang="fr-FR" baseline="30000" dirty="0" smtClean="0"/>
              <a:t>4</a:t>
            </a:r>
            <a:r>
              <a:rPr lang="fr-FR" dirty="0" smtClean="0"/>
              <a:t> </a:t>
            </a:r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0" y="1239602"/>
            <a:ext cx="2428079" cy="2440531"/>
          </a:xfrm>
          <a:prstGeom prst="rect">
            <a:avLst/>
          </a:prstGeom>
        </p:spPr>
      </p:pic>
      <p:pic>
        <p:nvPicPr>
          <p:cNvPr id="1026" name="Picture 2" descr="Avengers 4: Hulk pourrait avoir une nouvelle armure ! | MCE TV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25" y="3724225"/>
            <a:ext cx="2317925" cy="103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456" y="3147814"/>
            <a:ext cx="1737466" cy="1779662"/>
          </a:xfrm>
          <a:prstGeom prst="rect">
            <a:avLst/>
          </a:prstGeom>
        </p:spPr>
      </p:pic>
      <p:sp>
        <p:nvSpPr>
          <p:cNvPr id="26" name="Ellipse 25"/>
          <p:cNvSpPr/>
          <p:nvPr/>
        </p:nvSpPr>
        <p:spPr>
          <a:xfrm>
            <a:off x="6530936" y="3807653"/>
            <a:ext cx="357503" cy="336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761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4" grpId="0"/>
      <p:bldP spid="15" grpId="0"/>
      <p:bldP spid="16" grpId="0"/>
      <p:bldP spid="17" grpId="0"/>
      <p:bldP spid="7" grpId="0" animBg="1"/>
      <p:bldP spid="18" grpId="0" animBg="1"/>
      <p:bldP spid="19" grpId="0"/>
      <p:bldP spid="20" grpId="0"/>
      <p:bldP spid="21" grpId="0"/>
      <p:bldP spid="22" grpId="0"/>
      <p:bldP spid="23" grpId="0"/>
      <p:bldP spid="2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828" y="195486"/>
            <a:ext cx="59245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27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0" y="231490"/>
            <a:ext cx="578167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6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812" y="159482"/>
            <a:ext cx="603885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0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788" y="210079"/>
            <a:ext cx="618172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07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r>
              <a:rPr lang="fr-FR" dirty="0" smtClean="0"/>
              <a:t> on Crypto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316694"/>
            <a:ext cx="542925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r>
              <a:rPr lang="fr-FR" dirty="0" smtClean="0"/>
              <a:t> on Crypto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868" y="267494"/>
            <a:ext cx="55816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5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r>
              <a:rPr lang="fr-FR" dirty="0" smtClean="0"/>
              <a:t> on Crypto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820" y="181125"/>
            <a:ext cx="60007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r>
              <a:rPr lang="fr-FR" dirty="0" smtClean="0"/>
              <a:t> on Crypto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94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r>
              <a:rPr lang="fr-FR" dirty="0" smtClean="0"/>
              <a:t> on Crypto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31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r>
              <a:rPr lang="fr-FR" dirty="0" smtClean="0"/>
              <a:t> on Crypto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49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‘polynomial’ vs. ‘exponentiel’ (1/3)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033409" y="699542"/>
            <a:ext cx="6399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11</a:t>
            </a:r>
          </a:p>
          <a:p>
            <a:r>
              <a:rPr lang="fr-FR" u="sng" dirty="0" smtClean="0"/>
              <a:t>+ 22</a:t>
            </a:r>
          </a:p>
          <a:p>
            <a:r>
              <a:rPr lang="fr-FR" dirty="0"/>
              <a:t> </a:t>
            </a:r>
            <a:r>
              <a:rPr lang="fr-FR" dirty="0" smtClean="0"/>
              <a:t>  33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4493336" y="699542"/>
            <a:ext cx="8643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1…1</a:t>
            </a:r>
          </a:p>
          <a:p>
            <a:r>
              <a:rPr lang="fr-FR" u="sng" dirty="0" smtClean="0"/>
              <a:t>+ 2…2</a:t>
            </a:r>
          </a:p>
          <a:p>
            <a:r>
              <a:rPr lang="fr-FR" dirty="0"/>
              <a:t> </a:t>
            </a:r>
            <a:r>
              <a:rPr lang="fr-FR" dirty="0" smtClean="0"/>
              <a:t>  3…3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1033409" y="1746563"/>
            <a:ext cx="6591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11</a:t>
            </a:r>
          </a:p>
          <a:p>
            <a:r>
              <a:rPr lang="fr-FR" u="sng" dirty="0" smtClean="0"/>
              <a:t>*  22</a:t>
            </a:r>
          </a:p>
          <a:p>
            <a:r>
              <a:rPr lang="fr-FR" dirty="0"/>
              <a:t> </a:t>
            </a:r>
            <a:r>
              <a:rPr lang="fr-FR" dirty="0" smtClean="0"/>
              <a:t>  22</a:t>
            </a:r>
          </a:p>
          <a:p>
            <a:r>
              <a:rPr lang="fr-FR" u="sng" dirty="0"/>
              <a:t> </a:t>
            </a:r>
            <a:r>
              <a:rPr lang="fr-FR" u="sng" dirty="0" smtClean="0"/>
              <a:t>22 .</a:t>
            </a:r>
          </a:p>
          <a:p>
            <a:r>
              <a:rPr lang="fr-FR" dirty="0"/>
              <a:t> </a:t>
            </a:r>
            <a:r>
              <a:rPr lang="fr-FR" dirty="0" smtClean="0"/>
              <a:t>242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4409981" y="1609365"/>
            <a:ext cx="9541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    1…1</a:t>
            </a:r>
          </a:p>
          <a:p>
            <a:r>
              <a:rPr lang="fr-FR" u="sng" dirty="0" smtClean="0"/>
              <a:t> *  2…2</a:t>
            </a:r>
          </a:p>
          <a:p>
            <a:r>
              <a:rPr lang="fr-FR" dirty="0"/>
              <a:t> </a:t>
            </a:r>
            <a:r>
              <a:rPr lang="fr-FR" dirty="0" smtClean="0"/>
              <a:t>   2…2</a:t>
            </a:r>
          </a:p>
          <a:p>
            <a:r>
              <a:rPr lang="fr-FR" dirty="0"/>
              <a:t> </a:t>
            </a:r>
            <a:r>
              <a:rPr lang="fr-FR" dirty="0" smtClean="0">
                <a:sym typeface="MT Extra" panose="05050102010205020202" pitchFamily="18" charset="2"/>
              </a:rPr>
              <a:t>  </a:t>
            </a:r>
            <a:endParaRPr lang="fr-FR" dirty="0" smtClean="0"/>
          </a:p>
          <a:p>
            <a:r>
              <a:rPr lang="fr-FR" u="sng" dirty="0" smtClean="0"/>
              <a:t>2…2 ...</a:t>
            </a:r>
          </a:p>
          <a:p>
            <a:r>
              <a:rPr lang="fr-FR" dirty="0" smtClean="0"/>
              <a:t>…8642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74" y="3471850"/>
            <a:ext cx="668470" cy="66978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889" y="3465269"/>
            <a:ext cx="937875" cy="94268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780" y="3399842"/>
            <a:ext cx="1257223" cy="1284385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932" y="3380658"/>
            <a:ext cx="1737466" cy="1779662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-1839" y="1038279"/>
            <a:ext cx="681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do</a:t>
            </a:r>
            <a:endParaRPr lang="fr-FR" sz="1400" dirty="0"/>
          </a:p>
        </p:txBody>
      </p:sp>
      <p:sp>
        <p:nvSpPr>
          <p:cNvPr id="20" name="ZoneTexte 19"/>
          <p:cNvSpPr txBox="1"/>
          <p:nvPr/>
        </p:nvSpPr>
        <p:spPr>
          <a:xfrm>
            <a:off x="0" y="2126535"/>
            <a:ext cx="8306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   do</a:t>
            </a:r>
            <a:endParaRPr lang="fr-FR" sz="1400" dirty="0"/>
          </a:p>
        </p:txBody>
      </p:sp>
      <p:sp>
        <p:nvSpPr>
          <p:cNvPr id="21" name="ZoneTexte 20"/>
          <p:cNvSpPr txBox="1"/>
          <p:nvPr/>
        </p:nvSpPr>
        <p:spPr>
          <a:xfrm>
            <a:off x="-3093" y="3867894"/>
            <a:ext cx="9797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</a:t>
            </a:r>
            <a:r>
              <a:rPr lang="fr-FR" sz="1400" b="1" dirty="0" smtClean="0">
                <a:solidFill>
                  <a:srgbClr val="FF0000"/>
                </a:solidFill>
                <a:sym typeface="MT Extra" panose="05050102010205020202" pitchFamily="18" charset="2"/>
              </a:rPr>
              <a:t></a:t>
            </a:r>
            <a:endParaRPr lang="fr-FR" sz="1400" b="1" dirty="0" smtClean="0">
              <a:solidFill>
                <a:srgbClr val="FF0000"/>
              </a:solidFill>
            </a:endParaRPr>
          </a:p>
          <a:p>
            <a:r>
              <a:rPr lang="fr-FR" sz="1400" dirty="0"/>
              <a:t> </a:t>
            </a:r>
            <a:r>
              <a:rPr lang="fr-FR" sz="1400" dirty="0" smtClean="0"/>
              <a:t>     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      do</a:t>
            </a:r>
            <a:endParaRPr lang="fr-FR" sz="1400" dirty="0"/>
          </a:p>
        </p:txBody>
      </p:sp>
      <p:grpSp>
        <p:nvGrpSpPr>
          <p:cNvPr id="2" name="Groupe 1"/>
          <p:cNvGrpSpPr/>
          <p:nvPr/>
        </p:nvGrpSpPr>
        <p:grpSpPr>
          <a:xfrm>
            <a:off x="2015716" y="936762"/>
            <a:ext cx="341910" cy="224445"/>
            <a:chOff x="2015716" y="936762"/>
            <a:chExt cx="341910" cy="224445"/>
          </a:xfrm>
        </p:grpSpPr>
        <p:cxnSp>
          <p:nvCxnSpPr>
            <p:cNvPr id="23" name="Connecteur droit 22"/>
            <p:cNvCxnSpPr/>
            <p:nvPr/>
          </p:nvCxnSpPr>
          <p:spPr>
            <a:xfrm flipH="1">
              <a:off x="2015716" y="951163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/>
          </p:nvCxnSpPr>
          <p:spPr>
            <a:xfrm>
              <a:off x="2195736" y="936762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e 17"/>
          <p:cNvGrpSpPr/>
          <p:nvPr/>
        </p:nvGrpSpPr>
        <p:grpSpPr>
          <a:xfrm>
            <a:off x="1907704" y="2289288"/>
            <a:ext cx="953978" cy="434899"/>
            <a:chOff x="1907704" y="2289288"/>
            <a:chExt cx="953978" cy="434899"/>
          </a:xfrm>
        </p:grpSpPr>
        <p:cxnSp>
          <p:nvCxnSpPr>
            <p:cNvPr id="37" name="Connecteur droit 36"/>
            <p:cNvCxnSpPr/>
            <p:nvPr/>
          </p:nvCxnSpPr>
          <p:spPr>
            <a:xfrm flipH="1">
              <a:off x="1907704" y="2505722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/>
            <p:cNvCxnSpPr/>
            <p:nvPr/>
          </p:nvCxnSpPr>
          <p:spPr>
            <a:xfrm>
              <a:off x="2087724" y="2491321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/>
            <p:cNvCxnSpPr/>
            <p:nvPr/>
          </p:nvCxnSpPr>
          <p:spPr>
            <a:xfrm flipH="1">
              <a:off x="2519772" y="2514143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/>
            <p:cNvCxnSpPr/>
            <p:nvPr/>
          </p:nvCxnSpPr>
          <p:spPr>
            <a:xfrm>
              <a:off x="2699792" y="2499742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/>
            <p:cNvCxnSpPr/>
            <p:nvPr/>
          </p:nvCxnSpPr>
          <p:spPr>
            <a:xfrm>
              <a:off x="2378976" y="2289288"/>
              <a:ext cx="320816" cy="2020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45"/>
            <p:cNvCxnSpPr/>
            <p:nvPr/>
          </p:nvCxnSpPr>
          <p:spPr>
            <a:xfrm flipV="1">
              <a:off x="2105726" y="2289288"/>
              <a:ext cx="273250" cy="1959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e 21"/>
          <p:cNvGrpSpPr/>
          <p:nvPr/>
        </p:nvGrpSpPr>
        <p:grpSpPr>
          <a:xfrm>
            <a:off x="2977921" y="2098192"/>
            <a:ext cx="1231261" cy="555397"/>
            <a:chOff x="2977921" y="2098192"/>
            <a:chExt cx="1231261" cy="555397"/>
          </a:xfrm>
        </p:grpSpPr>
        <p:sp>
          <p:nvSpPr>
            <p:cNvPr id="48" name="Ellipse 47"/>
            <p:cNvSpPr/>
            <p:nvPr/>
          </p:nvSpPr>
          <p:spPr>
            <a:xfrm flipH="1">
              <a:off x="3872032" y="2211941"/>
              <a:ext cx="337150" cy="324490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Ellipse 48"/>
            <p:cNvSpPr/>
            <p:nvPr/>
          </p:nvSpPr>
          <p:spPr>
            <a:xfrm flipH="1">
              <a:off x="2977921" y="2203606"/>
              <a:ext cx="337150" cy="324490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Ellipse 49"/>
            <p:cNvSpPr/>
            <p:nvPr/>
          </p:nvSpPr>
          <p:spPr>
            <a:xfrm flipH="1">
              <a:off x="3322443" y="2098192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Ellipse 50"/>
            <p:cNvSpPr/>
            <p:nvPr/>
          </p:nvSpPr>
          <p:spPr>
            <a:xfrm>
              <a:off x="3122125" y="219759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Ellipse 51"/>
            <p:cNvSpPr/>
            <p:nvPr/>
          </p:nvSpPr>
          <p:spPr>
            <a:xfrm>
              <a:off x="3114834" y="249974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Ellipse 52"/>
            <p:cNvSpPr/>
            <p:nvPr/>
          </p:nvSpPr>
          <p:spPr>
            <a:xfrm>
              <a:off x="4016293" y="2175706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Ellipse 53"/>
            <p:cNvSpPr/>
            <p:nvPr/>
          </p:nvSpPr>
          <p:spPr>
            <a:xfrm>
              <a:off x="4017747" y="249974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" name="Groupe 3"/>
          <p:cNvGrpSpPr/>
          <p:nvPr/>
        </p:nvGrpSpPr>
        <p:grpSpPr>
          <a:xfrm>
            <a:off x="5850220" y="932304"/>
            <a:ext cx="578861" cy="347960"/>
            <a:chOff x="5850220" y="932304"/>
            <a:chExt cx="578861" cy="347960"/>
          </a:xfrm>
        </p:grpSpPr>
        <p:cxnSp>
          <p:nvCxnSpPr>
            <p:cNvPr id="55" name="Connecteur droit 54"/>
            <p:cNvCxnSpPr/>
            <p:nvPr/>
          </p:nvCxnSpPr>
          <p:spPr>
            <a:xfrm flipH="1">
              <a:off x="5963088" y="947555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/>
            <p:cNvCxnSpPr/>
            <p:nvPr/>
          </p:nvCxnSpPr>
          <p:spPr>
            <a:xfrm>
              <a:off x="6143108" y="933154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/>
            <p:cNvCxnSpPr/>
            <p:nvPr/>
          </p:nvCxnSpPr>
          <p:spPr>
            <a:xfrm flipH="1">
              <a:off x="5850220" y="950406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59"/>
            <p:cNvCxnSpPr/>
            <p:nvPr/>
          </p:nvCxnSpPr>
          <p:spPr>
            <a:xfrm>
              <a:off x="6155172" y="932304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ZoneTexte 61"/>
            <p:cNvSpPr txBox="1"/>
            <p:nvPr/>
          </p:nvSpPr>
          <p:spPr>
            <a:xfrm>
              <a:off x="5955840" y="94171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</p:grpSp>
      <p:grpSp>
        <p:nvGrpSpPr>
          <p:cNvPr id="14" name="Groupe 13"/>
          <p:cNvGrpSpPr/>
          <p:nvPr/>
        </p:nvGrpSpPr>
        <p:grpSpPr>
          <a:xfrm>
            <a:off x="7584302" y="833843"/>
            <a:ext cx="588098" cy="585779"/>
            <a:chOff x="7584302" y="833843"/>
            <a:chExt cx="588098" cy="585779"/>
          </a:xfrm>
        </p:grpSpPr>
        <p:sp>
          <p:nvSpPr>
            <p:cNvPr id="63" name="Ellipse 62"/>
            <p:cNvSpPr/>
            <p:nvPr/>
          </p:nvSpPr>
          <p:spPr>
            <a:xfrm flipH="1">
              <a:off x="7599952" y="851306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Ellipse 63"/>
            <p:cNvSpPr/>
            <p:nvPr/>
          </p:nvSpPr>
          <p:spPr>
            <a:xfrm>
              <a:off x="8126681" y="1127060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Ellipse 66"/>
            <p:cNvSpPr/>
            <p:nvPr/>
          </p:nvSpPr>
          <p:spPr>
            <a:xfrm>
              <a:off x="7584302" y="112158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Ellipse 67"/>
            <p:cNvSpPr/>
            <p:nvPr/>
          </p:nvSpPr>
          <p:spPr>
            <a:xfrm>
              <a:off x="7612724" y="987574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Ellipse 68"/>
            <p:cNvSpPr/>
            <p:nvPr/>
          </p:nvSpPr>
          <p:spPr>
            <a:xfrm>
              <a:off x="7684732" y="87956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Ellipse 69"/>
            <p:cNvSpPr/>
            <p:nvPr/>
          </p:nvSpPr>
          <p:spPr>
            <a:xfrm>
              <a:off x="8035057" y="87956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Ellipse 70"/>
            <p:cNvSpPr/>
            <p:nvPr/>
          </p:nvSpPr>
          <p:spPr>
            <a:xfrm>
              <a:off x="8107065" y="987574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Ellipse 71"/>
            <p:cNvSpPr/>
            <p:nvPr/>
          </p:nvSpPr>
          <p:spPr>
            <a:xfrm>
              <a:off x="7612724" y="127398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Ellipse 72"/>
            <p:cNvSpPr/>
            <p:nvPr/>
          </p:nvSpPr>
          <p:spPr>
            <a:xfrm>
              <a:off x="8071061" y="127398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Ellipse 73"/>
            <p:cNvSpPr/>
            <p:nvPr/>
          </p:nvSpPr>
          <p:spPr>
            <a:xfrm>
              <a:off x="7736702" y="133789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Ellipse 74"/>
            <p:cNvSpPr/>
            <p:nvPr/>
          </p:nvSpPr>
          <p:spPr>
            <a:xfrm>
              <a:off x="7999053" y="1337899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6" name="Ellipse 75"/>
            <p:cNvSpPr/>
            <p:nvPr/>
          </p:nvSpPr>
          <p:spPr>
            <a:xfrm>
              <a:off x="7855037" y="1373903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Ellipse 76"/>
            <p:cNvSpPr/>
            <p:nvPr/>
          </p:nvSpPr>
          <p:spPr>
            <a:xfrm>
              <a:off x="7828748" y="833843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5" name="Groupe 24"/>
          <p:cNvGrpSpPr/>
          <p:nvPr/>
        </p:nvGrpSpPr>
        <p:grpSpPr>
          <a:xfrm>
            <a:off x="7236451" y="1923809"/>
            <a:ext cx="1280090" cy="1223730"/>
            <a:chOff x="7236451" y="1923809"/>
            <a:chExt cx="1280090" cy="1223730"/>
          </a:xfrm>
        </p:grpSpPr>
        <p:sp>
          <p:nvSpPr>
            <p:cNvPr id="80" name="Ellipse 79"/>
            <p:cNvSpPr/>
            <p:nvPr/>
          </p:nvSpPr>
          <p:spPr>
            <a:xfrm flipH="1">
              <a:off x="7614995" y="2255132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91" name="Groupe 90"/>
            <p:cNvGrpSpPr/>
            <p:nvPr/>
          </p:nvGrpSpPr>
          <p:grpSpPr>
            <a:xfrm>
              <a:off x="7236451" y="2367658"/>
              <a:ext cx="372555" cy="347862"/>
              <a:chOff x="7378959" y="2223772"/>
              <a:chExt cx="372555" cy="347862"/>
            </a:xfrm>
          </p:grpSpPr>
          <p:sp>
            <p:nvSpPr>
              <p:cNvPr id="79" name="Ellipse 78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5" name="Ellipse 84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6" name="Ellipse 85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7" name="Ellipse 86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8" name="Ellipse 87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9" name="Ellipse 88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0" name="Ellipse 89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92" name="Groupe 91"/>
            <p:cNvGrpSpPr/>
            <p:nvPr/>
          </p:nvGrpSpPr>
          <p:grpSpPr>
            <a:xfrm>
              <a:off x="7696287" y="1923809"/>
              <a:ext cx="372555" cy="347862"/>
              <a:chOff x="7378959" y="2223772"/>
              <a:chExt cx="372555" cy="347862"/>
            </a:xfrm>
          </p:grpSpPr>
          <p:sp>
            <p:nvSpPr>
              <p:cNvPr id="93" name="Ellipse 9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4" name="Ellipse 9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5" name="Ellipse 9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6" name="Ellipse 9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7" name="Ellipse 9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8" name="Ellipse 9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9" name="Ellipse 9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0" name="Ellipse 9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1" name="Ellipse 10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02" name="Groupe 101"/>
            <p:cNvGrpSpPr/>
            <p:nvPr/>
          </p:nvGrpSpPr>
          <p:grpSpPr>
            <a:xfrm>
              <a:off x="7707304" y="2799677"/>
              <a:ext cx="372555" cy="347862"/>
              <a:chOff x="7378959" y="2223772"/>
              <a:chExt cx="372555" cy="347862"/>
            </a:xfrm>
          </p:grpSpPr>
          <p:sp>
            <p:nvSpPr>
              <p:cNvPr id="103" name="Ellipse 10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4" name="Ellipse 10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5" name="Ellipse 10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6" name="Ellipse 10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7" name="Ellipse 10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8" name="Ellipse 10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9" name="Ellipse 10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0" name="Ellipse 10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1" name="Ellipse 11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12" name="Groupe 111"/>
            <p:cNvGrpSpPr/>
            <p:nvPr/>
          </p:nvGrpSpPr>
          <p:grpSpPr>
            <a:xfrm>
              <a:off x="8143986" y="2358899"/>
              <a:ext cx="372555" cy="347862"/>
              <a:chOff x="7378959" y="2223772"/>
              <a:chExt cx="372555" cy="347862"/>
            </a:xfrm>
          </p:grpSpPr>
          <p:sp>
            <p:nvSpPr>
              <p:cNvPr id="113" name="Ellipse 11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4" name="Ellipse 11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5" name="Ellipse 11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6" name="Ellipse 11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7" name="Ellipse 11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8" name="Ellipse 11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9" name="Ellipse 11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0" name="Ellipse 11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1" name="Ellipse 12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22" name="Groupe 121"/>
            <p:cNvGrpSpPr/>
            <p:nvPr/>
          </p:nvGrpSpPr>
          <p:grpSpPr>
            <a:xfrm>
              <a:off x="7366627" y="2680901"/>
              <a:ext cx="372555" cy="347862"/>
              <a:chOff x="7378959" y="2223772"/>
              <a:chExt cx="372555" cy="347862"/>
            </a:xfrm>
          </p:grpSpPr>
          <p:sp>
            <p:nvSpPr>
              <p:cNvPr id="123" name="Ellipse 12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4" name="Ellipse 12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5" name="Ellipse 12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6" name="Ellipse 12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7" name="Ellipse 12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8" name="Ellipse 12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9" name="Ellipse 12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0" name="Ellipse 12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1" name="Ellipse 13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32" name="Groupe 131"/>
            <p:cNvGrpSpPr/>
            <p:nvPr/>
          </p:nvGrpSpPr>
          <p:grpSpPr>
            <a:xfrm>
              <a:off x="8028538" y="2670648"/>
              <a:ext cx="372555" cy="347862"/>
              <a:chOff x="7378959" y="2223772"/>
              <a:chExt cx="372555" cy="347862"/>
            </a:xfrm>
          </p:grpSpPr>
          <p:sp>
            <p:nvSpPr>
              <p:cNvPr id="133" name="Ellipse 13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4" name="Ellipse 13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5" name="Ellipse 13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6" name="Ellipse 13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7" name="Ellipse 13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8" name="Ellipse 13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9" name="Ellipse 13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0" name="Ellipse 13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1" name="Ellipse 14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42" name="Groupe 141"/>
            <p:cNvGrpSpPr/>
            <p:nvPr/>
          </p:nvGrpSpPr>
          <p:grpSpPr>
            <a:xfrm>
              <a:off x="7367798" y="2056128"/>
              <a:ext cx="372555" cy="347862"/>
              <a:chOff x="7378959" y="2223772"/>
              <a:chExt cx="372555" cy="347862"/>
            </a:xfrm>
          </p:grpSpPr>
          <p:sp>
            <p:nvSpPr>
              <p:cNvPr id="143" name="Ellipse 14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4" name="Ellipse 14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5" name="Ellipse 14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6" name="Ellipse 14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7" name="Ellipse 14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8" name="Ellipse 14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9" name="Ellipse 14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0" name="Ellipse 14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1" name="Ellipse 15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52" name="Groupe 151"/>
            <p:cNvGrpSpPr/>
            <p:nvPr/>
          </p:nvGrpSpPr>
          <p:grpSpPr>
            <a:xfrm>
              <a:off x="8015869" y="2067694"/>
              <a:ext cx="372555" cy="347862"/>
              <a:chOff x="7378959" y="2223772"/>
              <a:chExt cx="372555" cy="347862"/>
            </a:xfrm>
          </p:grpSpPr>
          <p:sp>
            <p:nvSpPr>
              <p:cNvPr id="153" name="Ellipse 152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4" name="Ellipse 153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5" name="Ellipse 154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6" name="Ellipse 155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7" name="Ellipse 156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8" name="Ellipse 157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9" name="Ellipse 158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0" name="Ellipse 159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1" name="Ellipse 160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24" name="Groupe 23"/>
          <p:cNvGrpSpPr/>
          <p:nvPr/>
        </p:nvGrpSpPr>
        <p:grpSpPr>
          <a:xfrm>
            <a:off x="5556254" y="2204362"/>
            <a:ext cx="1471163" cy="583437"/>
            <a:chOff x="5556254" y="2204362"/>
            <a:chExt cx="1471163" cy="583437"/>
          </a:xfrm>
        </p:grpSpPr>
        <p:cxnSp>
          <p:nvCxnSpPr>
            <p:cNvPr id="182" name="Connecteur droit 181"/>
            <p:cNvCxnSpPr/>
            <p:nvPr/>
          </p:nvCxnSpPr>
          <p:spPr>
            <a:xfrm flipH="1">
              <a:off x="5669122" y="2455090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cteur droit 182"/>
            <p:cNvCxnSpPr/>
            <p:nvPr/>
          </p:nvCxnSpPr>
          <p:spPr>
            <a:xfrm>
              <a:off x="5849142" y="2440689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cteur droit 183"/>
            <p:cNvCxnSpPr/>
            <p:nvPr/>
          </p:nvCxnSpPr>
          <p:spPr>
            <a:xfrm flipH="1">
              <a:off x="5556254" y="2457941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cteur droit 184"/>
            <p:cNvCxnSpPr/>
            <p:nvPr/>
          </p:nvCxnSpPr>
          <p:spPr>
            <a:xfrm>
              <a:off x="5861206" y="2439839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ZoneTexte 185"/>
            <p:cNvSpPr txBox="1"/>
            <p:nvPr/>
          </p:nvSpPr>
          <p:spPr>
            <a:xfrm>
              <a:off x="5661874" y="2449245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187" name="Connecteur droit 186"/>
            <p:cNvCxnSpPr/>
            <p:nvPr/>
          </p:nvCxnSpPr>
          <p:spPr>
            <a:xfrm flipH="1">
              <a:off x="6561424" y="2445327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cteur droit 187"/>
            <p:cNvCxnSpPr/>
            <p:nvPr/>
          </p:nvCxnSpPr>
          <p:spPr>
            <a:xfrm>
              <a:off x="6741444" y="2430926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cteur droit 188"/>
            <p:cNvCxnSpPr/>
            <p:nvPr/>
          </p:nvCxnSpPr>
          <p:spPr>
            <a:xfrm flipH="1">
              <a:off x="6448556" y="2448178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cteur droit 189"/>
            <p:cNvCxnSpPr/>
            <p:nvPr/>
          </p:nvCxnSpPr>
          <p:spPr>
            <a:xfrm>
              <a:off x="6753508" y="2430076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ZoneTexte 190"/>
            <p:cNvSpPr txBox="1"/>
            <p:nvPr/>
          </p:nvSpPr>
          <p:spPr>
            <a:xfrm>
              <a:off x="6554176" y="243948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192" name="Connecteur droit 191"/>
            <p:cNvCxnSpPr>
              <a:stCxn id="186" idx="0"/>
            </p:cNvCxnSpPr>
            <p:nvPr/>
          </p:nvCxnSpPr>
          <p:spPr>
            <a:xfrm flipV="1">
              <a:off x="5856799" y="2236468"/>
              <a:ext cx="412129" cy="2127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cteur droit 192"/>
            <p:cNvCxnSpPr>
              <a:stCxn id="191" idx="0"/>
            </p:cNvCxnSpPr>
            <p:nvPr/>
          </p:nvCxnSpPr>
          <p:spPr>
            <a:xfrm flipH="1" flipV="1">
              <a:off x="6272606" y="2232957"/>
              <a:ext cx="476495" cy="206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ZoneTexte 204"/>
            <p:cNvSpPr txBox="1"/>
            <p:nvPr/>
          </p:nvSpPr>
          <p:spPr>
            <a:xfrm>
              <a:off x="6108336" y="220436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</p:grpSp>
      <p:grpSp>
        <p:nvGrpSpPr>
          <p:cNvPr id="35" name="Groupe 34"/>
          <p:cNvGrpSpPr/>
          <p:nvPr/>
        </p:nvGrpSpPr>
        <p:grpSpPr>
          <a:xfrm>
            <a:off x="7304595" y="3614173"/>
            <a:ext cx="1083829" cy="1076316"/>
            <a:chOff x="7304595" y="3614173"/>
            <a:chExt cx="1083829" cy="1076316"/>
          </a:xfrm>
        </p:grpSpPr>
        <p:sp>
          <p:nvSpPr>
            <p:cNvPr id="248" name="Ellipse 247"/>
            <p:cNvSpPr/>
            <p:nvPr/>
          </p:nvSpPr>
          <p:spPr>
            <a:xfrm flipH="1">
              <a:off x="7614995" y="3924565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2" name="Ellipse 251"/>
            <p:cNvSpPr/>
            <p:nvPr/>
          </p:nvSpPr>
          <p:spPr>
            <a:xfrm flipH="1">
              <a:off x="8060819" y="4365643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3" name="Ellipse 252"/>
            <p:cNvSpPr/>
            <p:nvPr/>
          </p:nvSpPr>
          <p:spPr>
            <a:xfrm flipH="1">
              <a:off x="7774131" y="3711132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4" name="Ellipse 253"/>
            <p:cNvSpPr/>
            <p:nvPr/>
          </p:nvSpPr>
          <p:spPr>
            <a:xfrm flipH="1">
              <a:off x="7399619" y="4089294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5" name="Ellipse 254"/>
            <p:cNvSpPr/>
            <p:nvPr/>
          </p:nvSpPr>
          <p:spPr>
            <a:xfrm flipH="1">
              <a:off x="8180894" y="4092745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6" name="Ellipse 255"/>
            <p:cNvSpPr/>
            <p:nvPr/>
          </p:nvSpPr>
          <p:spPr>
            <a:xfrm flipH="1">
              <a:off x="7788725" y="4486003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7" name="Ellipse 256"/>
            <p:cNvSpPr/>
            <p:nvPr/>
          </p:nvSpPr>
          <p:spPr>
            <a:xfrm flipH="1">
              <a:off x="7517877" y="4373524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8" name="Ellipse 257"/>
            <p:cNvSpPr/>
            <p:nvPr/>
          </p:nvSpPr>
          <p:spPr>
            <a:xfrm flipH="1">
              <a:off x="8071061" y="3834368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9" name="Ellipse 258"/>
            <p:cNvSpPr/>
            <p:nvPr/>
          </p:nvSpPr>
          <p:spPr>
            <a:xfrm flipH="1">
              <a:off x="7509538" y="3827117"/>
              <a:ext cx="207530" cy="2044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0" name="Ellipse 259"/>
            <p:cNvSpPr/>
            <p:nvPr/>
          </p:nvSpPr>
          <p:spPr>
            <a:xfrm flipH="1">
              <a:off x="7834024" y="3614173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1" name="Ellipse 260"/>
            <p:cNvSpPr/>
            <p:nvPr/>
          </p:nvSpPr>
          <p:spPr>
            <a:xfrm flipH="1">
              <a:off x="7712454" y="3670046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2" name="Ellipse 261"/>
            <p:cNvSpPr/>
            <p:nvPr/>
          </p:nvSpPr>
          <p:spPr>
            <a:xfrm flipH="1">
              <a:off x="7683474" y="3770920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3" name="Ellipse 262"/>
            <p:cNvSpPr/>
            <p:nvPr/>
          </p:nvSpPr>
          <p:spPr>
            <a:xfrm flipH="1">
              <a:off x="7963564" y="3678759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4" name="Ellipse 263"/>
            <p:cNvSpPr/>
            <p:nvPr/>
          </p:nvSpPr>
          <p:spPr>
            <a:xfrm flipH="1">
              <a:off x="7969151" y="3801662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5" name="Ellipse 264"/>
            <p:cNvSpPr/>
            <p:nvPr/>
          </p:nvSpPr>
          <p:spPr>
            <a:xfrm flipH="1">
              <a:off x="7578032" y="3742385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6" name="Ellipse 265"/>
            <p:cNvSpPr/>
            <p:nvPr/>
          </p:nvSpPr>
          <p:spPr>
            <a:xfrm flipH="1">
              <a:off x="7455260" y="3792886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7" name="Ellipse 266"/>
            <p:cNvSpPr/>
            <p:nvPr/>
          </p:nvSpPr>
          <p:spPr>
            <a:xfrm flipH="1">
              <a:off x="7424442" y="3931425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8" name="Ellipse 267"/>
            <p:cNvSpPr/>
            <p:nvPr/>
          </p:nvSpPr>
          <p:spPr>
            <a:xfrm flipH="1">
              <a:off x="7541905" y="4028080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9" name="Ellipse 268"/>
            <p:cNvSpPr/>
            <p:nvPr/>
          </p:nvSpPr>
          <p:spPr>
            <a:xfrm flipH="1">
              <a:off x="7367280" y="4020071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0" name="Ellipse 269"/>
            <p:cNvSpPr/>
            <p:nvPr/>
          </p:nvSpPr>
          <p:spPr>
            <a:xfrm flipH="1">
              <a:off x="7304595" y="4121093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1" name="Ellipse 270"/>
            <p:cNvSpPr/>
            <p:nvPr/>
          </p:nvSpPr>
          <p:spPr>
            <a:xfrm flipH="1">
              <a:off x="7328545" y="4230068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2" name="Ellipse 271"/>
            <p:cNvSpPr/>
            <p:nvPr/>
          </p:nvSpPr>
          <p:spPr>
            <a:xfrm flipH="1">
              <a:off x="7504409" y="4301524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3" name="Ellipse 272"/>
            <p:cNvSpPr/>
            <p:nvPr/>
          </p:nvSpPr>
          <p:spPr>
            <a:xfrm flipH="1">
              <a:off x="7435312" y="4393685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4" name="Ellipse 273"/>
            <p:cNvSpPr/>
            <p:nvPr/>
          </p:nvSpPr>
          <p:spPr>
            <a:xfrm flipH="1">
              <a:off x="8239265" y="3976306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5" name="Ellipse 274"/>
            <p:cNvSpPr/>
            <p:nvPr/>
          </p:nvSpPr>
          <p:spPr>
            <a:xfrm flipH="1">
              <a:off x="8220507" y="3772280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6" name="Ellipse 275"/>
            <p:cNvSpPr/>
            <p:nvPr/>
          </p:nvSpPr>
          <p:spPr>
            <a:xfrm flipH="1">
              <a:off x="8282755" y="3880391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7" name="Ellipse 276"/>
            <p:cNvSpPr/>
            <p:nvPr/>
          </p:nvSpPr>
          <p:spPr>
            <a:xfrm flipH="1">
              <a:off x="8063669" y="3758211"/>
              <a:ext cx="93435" cy="9216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9" name="Ellipse 278"/>
            <p:cNvSpPr/>
            <p:nvPr/>
          </p:nvSpPr>
          <p:spPr>
            <a:xfrm flipH="1">
              <a:off x="7415699" y="3779239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0" name="Ellipse 279"/>
            <p:cNvSpPr/>
            <p:nvPr/>
          </p:nvSpPr>
          <p:spPr>
            <a:xfrm flipH="1">
              <a:off x="7486120" y="3758572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1" name="Ellipse 280"/>
            <p:cNvSpPr/>
            <p:nvPr/>
          </p:nvSpPr>
          <p:spPr>
            <a:xfrm flipH="1">
              <a:off x="7401152" y="3849497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2" name="Ellipse 281"/>
            <p:cNvSpPr/>
            <p:nvPr/>
          </p:nvSpPr>
          <p:spPr>
            <a:xfrm flipH="1">
              <a:off x="7453034" y="3874447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3" name="Ellipse 282"/>
            <p:cNvSpPr/>
            <p:nvPr/>
          </p:nvSpPr>
          <p:spPr>
            <a:xfrm flipH="1">
              <a:off x="7549159" y="3743295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4" name="Ellipse 283"/>
            <p:cNvSpPr/>
            <p:nvPr/>
          </p:nvSpPr>
          <p:spPr>
            <a:xfrm flipH="1">
              <a:off x="7669263" y="3687124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5" name="Ellipse 284"/>
            <p:cNvSpPr/>
            <p:nvPr/>
          </p:nvSpPr>
          <p:spPr>
            <a:xfrm flipH="1">
              <a:off x="7682301" y="3637930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6" name="Ellipse 285"/>
            <p:cNvSpPr/>
            <p:nvPr/>
          </p:nvSpPr>
          <p:spPr>
            <a:xfrm flipH="1">
              <a:off x="7595627" y="3701324"/>
              <a:ext cx="45719" cy="45719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88" name="Ellipse 287"/>
          <p:cNvSpPr/>
          <p:nvPr/>
        </p:nvSpPr>
        <p:spPr>
          <a:xfrm>
            <a:off x="4387740" y="1270527"/>
            <a:ext cx="1251893" cy="2977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9" name="Ellipse 288"/>
          <p:cNvSpPr/>
          <p:nvPr/>
        </p:nvSpPr>
        <p:spPr>
          <a:xfrm>
            <a:off x="4264539" y="2224765"/>
            <a:ext cx="1251893" cy="8418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0" name="ZoneTexte 289"/>
          <p:cNvSpPr txBox="1"/>
          <p:nvPr/>
        </p:nvSpPr>
        <p:spPr>
          <a:xfrm>
            <a:off x="5623733" y="132683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Linéaire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91" name="ZoneTexte 290"/>
          <p:cNvSpPr txBox="1"/>
          <p:nvPr/>
        </p:nvSpPr>
        <p:spPr>
          <a:xfrm>
            <a:off x="5545623" y="277009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Quadratique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92" name="ZoneTexte 291"/>
          <p:cNvSpPr txBox="1"/>
          <p:nvPr/>
        </p:nvSpPr>
        <p:spPr>
          <a:xfrm>
            <a:off x="6912451" y="4722698"/>
            <a:ext cx="198002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Super-polynomial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93" name="Ellipse 292"/>
          <p:cNvSpPr/>
          <p:nvPr/>
        </p:nvSpPr>
        <p:spPr>
          <a:xfrm>
            <a:off x="146045" y="4071864"/>
            <a:ext cx="357503" cy="336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4" name="Groupe 33"/>
          <p:cNvGrpSpPr/>
          <p:nvPr/>
        </p:nvGrpSpPr>
        <p:grpSpPr>
          <a:xfrm>
            <a:off x="6009199" y="3449606"/>
            <a:ext cx="892302" cy="1461497"/>
            <a:chOff x="6009199" y="3449606"/>
            <a:chExt cx="892302" cy="1461497"/>
          </a:xfrm>
        </p:grpSpPr>
        <p:cxnSp>
          <p:nvCxnSpPr>
            <p:cNvPr id="206" name="Connecteur droit 205"/>
            <p:cNvCxnSpPr/>
            <p:nvPr/>
          </p:nvCxnSpPr>
          <p:spPr>
            <a:xfrm flipV="1">
              <a:off x="6009199" y="3475097"/>
              <a:ext cx="412129" cy="2127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cteur droit 206"/>
            <p:cNvCxnSpPr/>
            <p:nvPr/>
          </p:nvCxnSpPr>
          <p:spPr>
            <a:xfrm flipH="1" flipV="1">
              <a:off x="6425006" y="3471586"/>
              <a:ext cx="476495" cy="206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cteur droit 207"/>
            <p:cNvCxnSpPr/>
            <p:nvPr/>
          </p:nvCxnSpPr>
          <p:spPr>
            <a:xfrm flipV="1">
              <a:off x="6009199" y="3691385"/>
              <a:ext cx="412129" cy="2127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cteur droit 208"/>
            <p:cNvCxnSpPr/>
            <p:nvPr/>
          </p:nvCxnSpPr>
          <p:spPr>
            <a:xfrm flipH="1" flipV="1">
              <a:off x="6425006" y="3687874"/>
              <a:ext cx="476495" cy="206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cteur droit 209"/>
            <p:cNvCxnSpPr/>
            <p:nvPr/>
          </p:nvCxnSpPr>
          <p:spPr>
            <a:xfrm flipV="1">
              <a:off x="6009199" y="4339193"/>
              <a:ext cx="412129" cy="2127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cteur droit 210"/>
            <p:cNvCxnSpPr/>
            <p:nvPr/>
          </p:nvCxnSpPr>
          <p:spPr>
            <a:xfrm flipH="1" flipV="1">
              <a:off x="6425006" y="4335682"/>
              <a:ext cx="476495" cy="206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ZoneTexte 213"/>
            <p:cNvSpPr txBox="1"/>
            <p:nvPr/>
          </p:nvSpPr>
          <p:spPr>
            <a:xfrm>
              <a:off x="6234156" y="3449606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sp>
          <p:nvSpPr>
            <p:cNvPr id="215" name="ZoneTexte 214"/>
            <p:cNvSpPr txBox="1"/>
            <p:nvPr/>
          </p:nvSpPr>
          <p:spPr>
            <a:xfrm>
              <a:off x="6234156" y="366279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sp>
          <p:nvSpPr>
            <p:cNvPr id="216" name="ZoneTexte 215"/>
            <p:cNvSpPr txBox="1"/>
            <p:nvPr/>
          </p:nvSpPr>
          <p:spPr>
            <a:xfrm>
              <a:off x="6234156" y="4314433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217" name="Connecteur droit 216"/>
            <p:cNvCxnSpPr/>
            <p:nvPr/>
          </p:nvCxnSpPr>
          <p:spPr>
            <a:xfrm flipH="1">
              <a:off x="6233651" y="4578394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cteur droit 217"/>
            <p:cNvCxnSpPr/>
            <p:nvPr/>
          </p:nvCxnSpPr>
          <p:spPr>
            <a:xfrm>
              <a:off x="6413671" y="4563993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cteur droit 218"/>
            <p:cNvCxnSpPr/>
            <p:nvPr/>
          </p:nvCxnSpPr>
          <p:spPr>
            <a:xfrm flipH="1">
              <a:off x="6120783" y="4581245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cteur droit 219"/>
            <p:cNvCxnSpPr/>
            <p:nvPr/>
          </p:nvCxnSpPr>
          <p:spPr>
            <a:xfrm>
              <a:off x="6425735" y="4563143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ZoneTexte 220"/>
            <p:cNvSpPr txBox="1"/>
            <p:nvPr/>
          </p:nvSpPr>
          <p:spPr>
            <a:xfrm>
              <a:off x="6226403" y="4572549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224" name="Connecteur droit 223"/>
            <p:cNvCxnSpPr/>
            <p:nvPr/>
          </p:nvCxnSpPr>
          <p:spPr>
            <a:xfrm>
              <a:off x="6429081" y="3957402"/>
              <a:ext cx="0" cy="313087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4" name="Ellipse 293"/>
            <p:cNvSpPr/>
            <p:nvPr/>
          </p:nvSpPr>
          <p:spPr>
            <a:xfrm>
              <a:off x="6257245" y="3891374"/>
              <a:ext cx="357503" cy="43805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95" name="ZoneTexte 294"/>
          <p:cNvSpPr txBox="1"/>
          <p:nvPr/>
        </p:nvSpPr>
        <p:spPr>
          <a:xfrm>
            <a:off x="7032695" y="3464897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smtClean="0">
                <a:solidFill>
                  <a:srgbClr val="FF0000"/>
                </a:solidFill>
              </a:rPr>
              <a:t>‘fractal’</a:t>
            </a:r>
            <a:endParaRPr lang="fr-FR" sz="1400" i="1" dirty="0">
              <a:solidFill>
                <a:srgbClr val="FF0000"/>
              </a:solidFill>
            </a:endParaRPr>
          </a:p>
        </p:txBody>
      </p:sp>
      <p:sp>
        <p:nvSpPr>
          <p:cNvPr id="213" name="Ellipse 212"/>
          <p:cNvSpPr/>
          <p:nvPr/>
        </p:nvSpPr>
        <p:spPr>
          <a:xfrm>
            <a:off x="1179575" y="1278515"/>
            <a:ext cx="525362" cy="336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8" name="Connecteur droit avec flèche 27"/>
          <p:cNvCxnSpPr/>
          <p:nvPr/>
        </p:nvCxnSpPr>
        <p:spPr>
          <a:xfrm flipV="1">
            <a:off x="1583668" y="1239542"/>
            <a:ext cx="324036" cy="1440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e 250"/>
          <p:cNvGrpSpPr/>
          <p:nvPr/>
        </p:nvGrpSpPr>
        <p:grpSpPr>
          <a:xfrm>
            <a:off x="1387734" y="1220564"/>
            <a:ext cx="934572" cy="487093"/>
            <a:chOff x="1387734" y="1220564"/>
            <a:chExt cx="934572" cy="487093"/>
          </a:xfrm>
        </p:grpSpPr>
        <p:cxnSp>
          <p:nvCxnSpPr>
            <p:cNvPr id="236" name="Connecteur droit avec flèche 235"/>
            <p:cNvCxnSpPr/>
            <p:nvPr/>
          </p:nvCxnSpPr>
          <p:spPr>
            <a:xfrm flipV="1">
              <a:off x="1698111" y="1220564"/>
              <a:ext cx="624195" cy="48709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cteur droit 243"/>
            <p:cNvCxnSpPr/>
            <p:nvPr/>
          </p:nvCxnSpPr>
          <p:spPr>
            <a:xfrm>
              <a:off x="1387734" y="1554250"/>
              <a:ext cx="299605" cy="1502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e 32"/>
          <p:cNvGrpSpPr/>
          <p:nvPr/>
        </p:nvGrpSpPr>
        <p:grpSpPr>
          <a:xfrm>
            <a:off x="3322684" y="892706"/>
            <a:ext cx="588098" cy="468052"/>
            <a:chOff x="3322684" y="892706"/>
            <a:chExt cx="588098" cy="468052"/>
          </a:xfrm>
        </p:grpSpPr>
        <p:sp>
          <p:nvSpPr>
            <p:cNvPr id="31" name="Ellipse 30"/>
            <p:cNvSpPr/>
            <p:nvPr/>
          </p:nvSpPr>
          <p:spPr>
            <a:xfrm>
              <a:off x="3865063" y="1119312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/>
            <p:cNvSpPr/>
            <p:nvPr/>
          </p:nvSpPr>
          <p:spPr>
            <a:xfrm>
              <a:off x="3322684" y="1113841"/>
              <a:ext cx="45719" cy="45719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Arc 31"/>
            <p:cNvSpPr/>
            <p:nvPr/>
          </p:nvSpPr>
          <p:spPr>
            <a:xfrm>
              <a:off x="3346453" y="892706"/>
              <a:ext cx="527577" cy="468052"/>
            </a:xfrm>
            <a:prstGeom prst="arc">
              <a:avLst>
                <a:gd name="adj1" fmla="val 16200000"/>
                <a:gd name="adj2" fmla="val 15291021"/>
              </a:avLst>
            </a:prstGeom>
            <a:ln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78" name="Ellipse 277"/>
          <p:cNvSpPr/>
          <p:nvPr/>
        </p:nvSpPr>
        <p:spPr>
          <a:xfrm>
            <a:off x="971600" y="2339011"/>
            <a:ext cx="788453" cy="5553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76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9" grpId="0"/>
      <p:bldP spid="20" grpId="0"/>
      <p:bldP spid="21" grpId="0"/>
      <p:bldP spid="288" grpId="0" animBg="1"/>
      <p:bldP spid="289" grpId="0" animBg="1"/>
      <p:bldP spid="290" grpId="0"/>
      <p:bldP spid="291" grpId="0"/>
      <p:bldP spid="292" grpId="0" animBg="1"/>
      <p:bldP spid="293" grpId="0" animBg="1"/>
      <p:bldP spid="295" grpId="0"/>
      <p:bldP spid="213" grpId="0" animBg="1"/>
      <p:bldP spid="27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r>
              <a:rPr lang="fr-FR" dirty="0" smtClean="0"/>
              <a:t> on Crypto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67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r>
              <a:rPr lang="fr-FR" dirty="0" smtClean="0"/>
              <a:t> on Crypto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02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r>
              <a:rPr lang="fr-FR" dirty="0" smtClean="0"/>
              <a:t> on Crypto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38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r>
              <a:rPr lang="fr-FR" dirty="0" smtClean="0"/>
              <a:t> on Crypto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33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95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r>
              <a:rPr lang="fr-FR" dirty="0" smtClean="0"/>
              <a:t> on Crypto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66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Wigderson</a:t>
            </a:r>
            <a:r>
              <a:rPr lang="fr-FR" dirty="0" smtClean="0"/>
              <a:t> on Crypto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35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95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/>
              <a:t>‘polynomial’ vs. ‘exponentiel’ </a:t>
            </a:r>
            <a:r>
              <a:rPr lang="fr-FR" dirty="0" smtClean="0"/>
              <a:t>(2/3)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24563" y="1517627"/>
            <a:ext cx="2072987" cy="941098"/>
          </a:xfrm>
        </p:spPr>
        <p:txBody>
          <a:bodyPr/>
          <a:lstStyle/>
          <a:p>
            <a:r>
              <a:rPr lang="fr-FR" dirty="0" smtClean="0"/>
              <a:t>10</a:t>
            </a:r>
            <a:r>
              <a:rPr lang="fr-FR" baseline="30000" dirty="0" smtClean="0"/>
              <a:t>2</a:t>
            </a:r>
            <a:r>
              <a:rPr lang="fr-FR" dirty="0" smtClean="0"/>
              <a:t> = 10*10 = 100</a:t>
            </a:r>
          </a:p>
          <a:p>
            <a:endParaRPr lang="fr-FR" dirty="0"/>
          </a:p>
          <a:p>
            <a:r>
              <a:rPr lang="fr-FR" dirty="0" smtClean="0"/>
              <a:t>2</a:t>
            </a:r>
            <a:r>
              <a:rPr lang="fr-FR" baseline="30000" dirty="0" smtClean="0"/>
              <a:t>10</a:t>
            </a:r>
            <a:r>
              <a:rPr lang="fr-FR" dirty="0" smtClean="0"/>
              <a:t> = 2*2*…*2 = 1024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1028" name="Picture 4" descr="graph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703238"/>
            <a:ext cx="6948264" cy="402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6"/>
          <p:cNvCxnSpPr/>
          <p:nvPr/>
        </p:nvCxnSpPr>
        <p:spPr>
          <a:xfrm>
            <a:off x="3383868" y="951163"/>
            <a:ext cx="0" cy="318152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3336373" y="1142816"/>
            <a:ext cx="94989" cy="913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3336373" y="3831890"/>
            <a:ext cx="94989" cy="913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3917322" y="2031690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</a:t>
            </a:r>
            <a:r>
              <a:rPr lang="fr-FR" baseline="30000" dirty="0" smtClean="0"/>
              <a:t>2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354239" y="1364337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</a:t>
            </a:r>
            <a:r>
              <a:rPr lang="fr-FR" baseline="30000" dirty="0" smtClean="0"/>
              <a:t>n</a:t>
            </a:r>
            <a:r>
              <a:rPr lang="fr-FR" dirty="0" smtClean="0"/>
              <a:t> </a:t>
            </a:r>
            <a:endParaRPr lang="fr-FR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3388926" y="3340187"/>
            <a:ext cx="528396" cy="5124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V="1">
            <a:off x="3383394" y="789163"/>
            <a:ext cx="473" cy="4078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contenu 1"/>
          <p:cNvSpPr txBox="1">
            <a:spLocks/>
          </p:cNvSpPr>
          <p:nvPr/>
        </p:nvSpPr>
        <p:spPr bwMode="gray">
          <a:xfrm>
            <a:off x="122749" y="2905240"/>
            <a:ext cx="1820354" cy="143615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0000"/>
              <a:buFont typeface="Arial" panose="020B0604020202020204" pitchFamily="34" charset="0"/>
              <a:buChar char="■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15000"/>
              <a:buFont typeface="Arial Black" panose="020B0A04020102020204" pitchFamily="34" charset="0"/>
              <a:buChar char="&gt;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30000"/>
              <a:buFont typeface="Wingdings 2" panose="05020102010507070707" pitchFamily="18" charset="2"/>
              <a:buChar char="®"/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Char char="○"/>
              <a:defRPr sz="1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82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11</a:t>
            </a:r>
            <a:r>
              <a:rPr lang="fr-FR" baseline="30000" dirty="0" smtClean="0"/>
              <a:t>2</a:t>
            </a:r>
            <a:r>
              <a:rPr lang="fr-FR" dirty="0" smtClean="0"/>
              <a:t> = 11*11 = 121</a:t>
            </a:r>
          </a:p>
          <a:p>
            <a:endParaRPr lang="fr-FR" dirty="0" smtClean="0"/>
          </a:p>
          <a:p>
            <a:r>
              <a:rPr lang="fr-FR" dirty="0" smtClean="0"/>
              <a:t>2</a:t>
            </a:r>
            <a:r>
              <a:rPr lang="fr-FR" baseline="30000" dirty="0" smtClean="0"/>
              <a:t>11</a:t>
            </a:r>
            <a:r>
              <a:rPr lang="fr-FR" dirty="0" smtClean="0"/>
              <a:t> = 2</a:t>
            </a:r>
            <a:r>
              <a:rPr lang="fr-FR" baseline="30000" dirty="0" smtClean="0"/>
              <a:t>10</a:t>
            </a:r>
            <a:r>
              <a:rPr lang="fr-FR" dirty="0" smtClean="0"/>
              <a:t>*2 = 2048</a:t>
            </a:r>
          </a:p>
          <a:p>
            <a:pPr lvl="1"/>
            <a:r>
              <a:rPr lang="fr-FR" dirty="0" smtClean="0"/>
              <a:t>hospitalisations COVID</a:t>
            </a:r>
          </a:p>
          <a:p>
            <a:endParaRPr lang="fr-FR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280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 animBg="1"/>
      <p:bldP spid="13" grpId="0" animBg="1"/>
      <p:bldP spid="1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/>
              <a:t>‘polynomial’ vs. ‘exponentiel’ </a:t>
            </a:r>
            <a:r>
              <a:rPr lang="fr-FR" dirty="0" smtClean="0"/>
              <a:t>(3/3)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82340" y="3731346"/>
            <a:ext cx="3924746" cy="802679"/>
          </a:xfrm>
        </p:spPr>
        <p:txBody>
          <a:bodyPr/>
          <a:lstStyle/>
          <a:p>
            <a:r>
              <a:rPr lang="fr-FR" dirty="0" smtClean="0"/>
              <a:t>Passer à l’</a:t>
            </a:r>
            <a:r>
              <a:rPr lang="fr-FR" dirty="0" err="1" smtClean="0"/>
              <a:t>echelle</a:t>
            </a:r>
            <a:r>
              <a:rPr lang="fr-FR" dirty="0" smtClean="0"/>
              <a:t> (ou pas)</a:t>
            </a:r>
          </a:p>
          <a:p>
            <a:endParaRPr lang="fr-FR" dirty="0"/>
          </a:p>
          <a:p>
            <a:r>
              <a:rPr lang="fr-FR" dirty="0" err="1" smtClean="0"/>
              <a:t>Algo</a:t>
            </a:r>
            <a:r>
              <a:rPr lang="fr-FR" dirty="0" smtClean="0"/>
              <a:t> exponentiel : </a:t>
            </a:r>
            <a:r>
              <a:rPr lang="fr-FR" i="1" u="sng" dirty="0" smtClean="0">
                <a:solidFill>
                  <a:srgbClr val="FF0000"/>
                </a:solidFill>
              </a:rPr>
              <a:t>AVOIR DE LA MARGE</a:t>
            </a:r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1026" name="Picture 2" descr="https://upload.wikimedia.org/wikipedia/commons/thumb/6/64/Exponential.svg/1280px-Exponential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749" y="15466"/>
            <a:ext cx="4606755" cy="382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raph mod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1" y="905703"/>
            <a:ext cx="4020381" cy="233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 rot="19745968">
            <a:off x="-74516" y="1600799"/>
            <a:ext cx="41857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err="1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Fake</a:t>
            </a:r>
            <a:r>
              <a:rPr lang="fr-FR" sz="54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 News !</a:t>
            </a:r>
            <a:endParaRPr lang="fr-FR" sz="5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4896036" y="2859782"/>
            <a:ext cx="1692188" cy="725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5076056" y="4083918"/>
            <a:ext cx="2561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Si la ‘vraie vie’ est là …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6" name="Flèche vers le haut 5"/>
          <p:cNvSpPr/>
          <p:nvPr/>
        </p:nvSpPr>
        <p:spPr>
          <a:xfrm>
            <a:off x="5652120" y="3609688"/>
            <a:ext cx="180020" cy="430245"/>
          </a:xfrm>
          <a:prstGeom prst="up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 vers le haut 14"/>
          <p:cNvSpPr/>
          <p:nvPr/>
        </p:nvSpPr>
        <p:spPr>
          <a:xfrm rot="8132061">
            <a:off x="8483822" y="1149617"/>
            <a:ext cx="147630" cy="421543"/>
          </a:xfrm>
          <a:prstGeom prst="up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7242666" y="77863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DANGER</a:t>
            </a:r>
            <a:endParaRPr lang="fr-FR" dirty="0">
              <a:solidFill>
                <a:srgbClr val="FF0000"/>
              </a:solidFill>
            </a:endParaRPr>
          </a:p>
        </p:txBody>
      </p:sp>
      <p:cxnSp>
        <p:nvCxnSpPr>
          <p:cNvPr id="17" name="Connecteur droit avec flèche 16"/>
          <p:cNvCxnSpPr/>
          <p:nvPr/>
        </p:nvCxnSpPr>
        <p:spPr>
          <a:xfrm flipV="1">
            <a:off x="8692633" y="1346860"/>
            <a:ext cx="446101" cy="4717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V="1">
            <a:off x="8654969" y="1134440"/>
            <a:ext cx="238206" cy="6841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22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  <p:bldP spid="13" grpId="0" animBg="1"/>
      <p:bldP spid="4" grpId="0"/>
      <p:bldP spid="6" grpId="0" animBg="1"/>
      <p:bldP spid="15" grpId="0" animBg="1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Et le million dans tout ça ?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74" y="847276"/>
            <a:ext cx="668470" cy="669781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889" y="840695"/>
            <a:ext cx="937875" cy="942685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780" y="775268"/>
            <a:ext cx="1257223" cy="128438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932" y="756084"/>
            <a:ext cx="1737466" cy="1779662"/>
          </a:xfrm>
          <a:prstGeom prst="rect">
            <a:avLst/>
          </a:prstGeom>
        </p:spPr>
      </p:pic>
      <p:cxnSp>
        <p:nvCxnSpPr>
          <p:cNvPr id="17" name="Connecteur droit 16"/>
          <p:cNvCxnSpPr/>
          <p:nvPr/>
        </p:nvCxnSpPr>
        <p:spPr>
          <a:xfrm flipV="1">
            <a:off x="6009199" y="850523"/>
            <a:ext cx="412129" cy="212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H="1" flipV="1">
            <a:off x="6425006" y="847012"/>
            <a:ext cx="476495" cy="206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 flipV="1">
            <a:off x="6009199" y="1066811"/>
            <a:ext cx="412129" cy="212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 flipH="1" flipV="1">
            <a:off x="6425006" y="1063300"/>
            <a:ext cx="476495" cy="206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 flipV="1">
            <a:off x="6009199" y="1714619"/>
            <a:ext cx="412129" cy="212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H="1" flipV="1">
            <a:off x="6425006" y="1711108"/>
            <a:ext cx="476495" cy="206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6234156" y="82503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…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6234156" y="103821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…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6234156" y="168985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…</a:t>
            </a:r>
            <a:endParaRPr lang="fr-FR" sz="1600" dirty="0"/>
          </a:p>
        </p:txBody>
      </p:sp>
      <p:cxnSp>
        <p:nvCxnSpPr>
          <p:cNvPr id="26" name="Connecteur droit 25"/>
          <p:cNvCxnSpPr/>
          <p:nvPr/>
        </p:nvCxnSpPr>
        <p:spPr>
          <a:xfrm flipH="1">
            <a:off x="6233651" y="1953820"/>
            <a:ext cx="180020" cy="210044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6413671" y="1939419"/>
            <a:ext cx="161890" cy="224445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flipH="1">
            <a:off x="6120783" y="1956671"/>
            <a:ext cx="292888" cy="210801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>
            <a:off x="6425735" y="1938569"/>
            <a:ext cx="273909" cy="226143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6226403" y="194797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…</a:t>
            </a:r>
            <a:endParaRPr lang="fr-FR" sz="1600" dirty="0"/>
          </a:p>
        </p:txBody>
      </p:sp>
      <p:cxnSp>
        <p:nvCxnSpPr>
          <p:cNvPr id="31" name="Connecteur droit 30"/>
          <p:cNvCxnSpPr/>
          <p:nvPr/>
        </p:nvCxnSpPr>
        <p:spPr>
          <a:xfrm>
            <a:off x="6429081" y="1332828"/>
            <a:ext cx="0" cy="313087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lipse 31"/>
          <p:cNvSpPr/>
          <p:nvPr/>
        </p:nvSpPr>
        <p:spPr>
          <a:xfrm flipH="1">
            <a:off x="7614995" y="1299991"/>
            <a:ext cx="549589" cy="555397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flipH="1">
            <a:off x="8060819" y="1741069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flipH="1">
            <a:off x="7774131" y="1086558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flipH="1">
            <a:off x="7399619" y="1464720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flipH="1">
            <a:off x="8180894" y="1468171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flipH="1">
            <a:off x="7788725" y="1861429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/>
          <p:cNvSpPr/>
          <p:nvPr/>
        </p:nvSpPr>
        <p:spPr>
          <a:xfrm flipH="1">
            <a:off x="7517877" y="1748950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/>
          <p:cNvSpPr/>
          <p:nvPr/>
        </p:nvSpPr>
        <p:spPr>
          <a:xfrm flipH="1">
            <a:off x="8071061" y="1209794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/>
          <p:cNvSpPr/>
          <p:nvPr/>
        </p:nvSpPr>
        <p:spPr>
          <a:xfrm flipH="1">
            <a:off x="7509538" y="1202543"/>
            <a:ext cx="207530" cy="20448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/>
          <p:cNvSpPr/>
          <p:nvPr/>
        </p:nvSpPr>
        <p:spPr>
          <a:xfrm flipH="1">
            <a:off x="7834024" y="989599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Ellipse 41"/>
          <p:cNvSpPr/>
          <p:nvPr/>
        </p:nvSpPr>
        <p:spPr>
          <a:xfrm flipH="1">
            <a:off x="7712454" y="1045472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/>
          <p:cNvSpPr/>
          <p:nvPr/>
        </p:nvSpPr>
        <p:spPr>
          <a:xfrm flipH="1">
            <a:off x="7683474" y="1146346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/>
          <p:cNvSpPr/>
          <p:nvPr/>
        </p:nvSpPr>
        <p:spPr>
          <a:xfrm flipH="1">
            <a:off x="7963564" y="1054185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 flipH="1">
            <a:off x="7969151" y="1177088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Ellipse 45"/>
          <p:cNvSpPr/>
          <p:nvPr/>
        </p:nvSpPr>
        <p:spPr>
          <a:xfrm flipH="1">
            <a:off x="7578032" y="1117811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/>
          <p:cNvSpPr/>
          <p:nvPr/>
        </p:nvSpPr>
        <p:spPr>
          <a:xfrm flipH="1">
            <a:off x="7455260" y="1168312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/>
          <p:cNvSpPr/>
          <p:nvPr/>
        </p:nvSpPr>
        <p:spPr>
          <a:xfrm flipH="1">
            <a:off x="7424442" y="1306851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/>
          <p:cNvSpPr/>
          <p:nvPr/>
        </p:nvSpPr>
        <p:spPr>
          <a:xfrm flipH="1">
            <a:off x="7541905" y="1403506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 flipH="1">
            <a:off x="7367280" y="1395497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 flipH="1">
            <a:off x="7304595" y="1496519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flipH="1">
            <a:off x="7328545" y="1605494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flipH="1">
            <a:off x="7504409" y="1676950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flipH="1">
            <a:off x="7435312" y="1769111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flipH="1">
            <a:off x="8239265" y="1351732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flipH="1">
            <a:off x="8220507" y="1147706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 flipH="1">
            <a:off x="8282755" y="1255817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/>
          <p:cNvSpPr/>
          <p:nvPr/>
        </p:nvSpPr>
        <p:spPr>
          <a:xfrm flipH="1">
            <a:off x="8063669" y="1133637"/>
            <a:ext cx="93435" cy="9216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 flipH="1">
            <a:off x="7415699" y="1154665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/>
          <p:cNvSpPr/>
          <p:nvPr/>
        </p:nvSpPr>
        <p:spPr>
          <a:xfrm flipH="1">
            <a:off x="7486120" y="1133998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Ellipse 60"/>
          <p:cNvSpPr/>
          <p:nvPr/>
        </p:nvSpPr>
        <p:spPr>
          <a:xfrm flipH="1">
            <a:off x="7401152" y="1224923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/>
          <p:cNvSpPr/>
          <p:nvPr/>
        </p:nvSpPr>
        <p:spPr>
          <a:xfrm flipH="1">
            <a:off x="7453034" y="1249873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/>
          <p:cNvSpPr/>
          <p:nvPr/>
        </p:nvSpPr>
        <p:spPr>
          <a:xfrm flipH="1">
            <a:off x="7549159" y="1118721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Ellipse 63"/>
          <p:cNvSpPr/>
          <p:nvPr/>
        </p:nvSpPr>
        <p:spPr>
          <a:xfrm flipH="1">
            <a:off x="7669263" y="1062550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Ellipse 64"/>
          <p:cNvSpPr/>
          <p:nvPr/>
        </p:nvSpPr>
        <p:spPr>
          <a:xfrm flipH="1">
            <a:off x="7682301" y="1013356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Ellipse 65"/>
          <p:cNvSpPr/>
          <p:nvPr/>
        </p:nvSpPr>
        <p:spPr>
          <a:xfrm flipH="1">
            <a:off x="7595627" y="1076750"/>
            <a:ext cx="45719" cy="4571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ZoneTexte 66"/>
          <p:cNvSpPr txBox="1"/>
          <p:nvPr/>
        </p:nvSpPr>
        <p:spPr>
          <a:xfrm>
            <a:off x="6912451" y="2098124"/>
            <a:ext cx="198002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Super-polynomial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69" name="Ellipse 68"/>
          <p:cNvSpPr/>
          <p:nvPr/>
        </p:nvSpPr>
        <p:spPr>
          <a:xfrm>
            <a:off x="6257245" y="1266800"/>
            <a:ext cx="357503" cy="4380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ZoneTexte 69"/>
          <p:cNvSpPr txBox="1"/>
          <p:nvPr/>
        </p:nvSpPr>
        <p:spPr>
          <a:xfrm>
            <a:off x="6990300" y="846996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smtClean="0">
                <a:solidFill>
                  <a:srgbClr val="FF0000"/>
                </a:solidFill>
              </a:rPr>
              <a:t>‘fractal’</a:t>
            </a:r>
            <a:endParaRPr lang="fr-FR" sz="1400" i="1" dirty="0">
              <a:solidFill>
                <a:srgbClr val="FF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-3093" y="1116124"/>
            <a:ext cx="9797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</a:t>
            </a:r>
            <a:r>
              <a:rPr lang="fr-FR" sz="1400" b="1" dirty="0" smtClean="0">
                <a:solidFill>
                  <a:srgbClr val="FF0000"/>
                </a:solidFill>
                <a:sym typeface="MT Extra" panose="05050102010205020202" pitchFamily="18" charset="2"/>
              </a:rPr>
              <a:t></a:t>
            </a:r>
            <a:endParaRPr lang="fr-FR" sz="1400" b="1" dirty="0" smtClean="0">
              <a:solidFill>
                <a:srgbClr val="FF0000"/>
              </a:solidFill>
            </a:endParaRPr>
          </a:p>
          <a:p>
            <a:r>
              <a:rPr lang="fr-FR" sz="1400" dirty="0"/>
              <a:t> </a:t>
            </a:r>
            <a:r>
              <a:rPr lang="fr-FR" sz="1400" dirty="0" smtClean="0"/>
              <a:t>     For …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      do</a:t>
            </a:r>
            <a:endParaRPr lang="fr-FR" sz="1400" dirty="0"/>
          </a:p>
        </p:txBody>
      </p:sp>
      <p:sp>
        <p:nvSpPr>
          <p:cNvPr id="72" name="Ellipse 71"/>
          <p:cNvSpPr/>
          <p:nvPr/>
        </p:nvSpPr>
        <p:spPr>
          <a:xfrm>
            <a:off x="146045" y="1320094"/>
            <a:ext cx="357503" cy="336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7" name="ZoneTexte 166"/>
          <p:cNvSpPr txBox="1"/>
          <p:nvPr/>
        </p:nvSpPr>
        <p:spPr>
          <a:xfrm>
            <a:off x="7304595" y="288760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Polynomial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304" y="2103698"/>
            <a:ext cx="3190139" cy="257123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050" name="Picture 2" descr="Avengers 4: Hulk pourrait avoir une nouvelle armure ! | MCE TV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208" y="38208"/>
            <a:ext cx="1829296" cy="81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e 2"/>
          <p:cNvGrpSpPr/>
          <p:nvPr/>
        </p:nvGrpSpPr>
        <p:grpSpPr>
          <a:xfrm>
            <a:off x="5256077" y="3291830"/>
            <a:ext cx="3260464" cy="1640300"/>
            <a:chOff x="5256077" y="3291830"/>
            <a:chExt cx="3260464" cy="1640300"/>
          </a:xfrm>
        </p:grpSpPr>
        <p:sp>
          <p:nvSpPr>
            <p:cNvPr id="73" name="Ellipse 72"/>
            <p:cNvSpPr/>
            <p:nvPr/>
          </p:nvSpPr>
          <p:spPr>
            <a:xfrm flipH="1">
              <a:off x="7614995" y="3623559"/>
              <a:ext cx="549589" cy="555397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4" name="Groupe 73"/>
            <p:cNvGrpSpPr/>
            <p:nvPr/>
          </p:nvGrpSpPr>
          <p:grpSpPr>
            <a:xfrm>
              <a:off x="7236451" y="3736085"/>
              <a:ext cx="372555" cy="347862"/>
              <a:chOff x="7378959" y="2223772"/>
              <a:chExt cx="372555" cy="347862"/>
            </a:xfrm>
          </p:grpSpPr>
          <p:sp>
            <p:nvSpPr>
              <p:cNvPr id="75" name="Ellipse 7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6" name="Ellipse 7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7" name="Ellipse 7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8" name="Ellipse 7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9" name="Ellipse 7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84" name="Groupe 83"/>
            <p:cNvGrpSpPr/>
            <p:nvPr/>
          </p:nvGrpSpPr>
          <p:grpSpPr>
            <a:xfrm>
              <a:off x="7696287" y="3292236"/>
              <a:ext cx="372555" cy="347862"/>
              <a:chOff x="7378959" y="2223772"/>
              <a:chExt cx="372555" cy="347862"/>
            </a:xfrm>
          </p:grpSpPr>
          <p:sp>
            <p:nvSpPr>
              <p:cNvPr id="85" name="Ellipse 8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6" name="Ellipse 8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7" name="Ellipse 8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8" name="Ellipse 8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9" name="Ellipse 8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0" name="Ellipse 8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1" name="Ellipse 9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2" name="Ellipse 9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3" name="Ellipse 9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94" name="Groupe 93"/>
            <p:cNvGrpSpPr/>
            <p:nvPr/>
          </p:nvGrpSpPr>
          <p:grpSpPr>
            <a:xfrm>
              <a:off x="7707304" y="4168104"/>
              <a:ext cx="372555" cy="347862"/>
              <a:chOff x="7378959" y="2223772"/>
              <a:chExt cx="372555" cy="347862"/>
            </a:xfrm>
          </p:grpSpPr>
          <p:sp>
            <p:nvSpPr>
              <p:cNvPr id="95" name="Ellipse 9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6" name="Ellipse 9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7" name="Ellipse 9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8" name="Ellipse 9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9" name="Ellipse 9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0" name="Ellipse 9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1" name="Ellipse 10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2" name="Ellipse 10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3" name="Ellipse 10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04" name="Groupe 103"/>
            <p:cNvGrpSpPr/>
            <p:nvPr/>
          </p:nvGrpSpPr>
          <p:grpSpPr>
            <a:xfrm>
              <a:off x="8143986" y="3727326"/>
              <a:ext cx="372555" cy="347862"/>
              <a:chOff x="7378959" y="2223772"/>
              <a:chExt cx="372555" cy="347862"/>
            </a:xfrm>
          </p:grpSpPr>
          <p:sp>
            <p:nvSpPr>
              <p:cNvPr id="105" name="Ellipse 10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6" name="Ellipse 10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7" name="Ellipse 10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8" name="Ellipse 10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9" name="Ellipse 10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0" name="Ellipse 10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1" name="Ellipse 11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2" name="Ellipse 11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3" name="Ellipse 11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14" name="Groupe 113"/>
            <p:cNvGrpSpPr/>
            <p:nvPr/>
          </p:nvGrpSpPr>
          <p:grpSpPr>
            <a:xfrm>
              <a:off x="7366627" y="4049328"/>
              <a:ext cx="372555" cy="347862"/>
              <a:chOff x="7378959" y="2223772"/>
              <a:chExt cx="372555" cy="347862"/>
            </a:xfrm>
          </p:grpSpPr>
          <p:sp>
            <p:nvSpPr>
              <p:cNvPr id="115" name="Ellipse 11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6" name="Ellipse 11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7" name="Ellipse 11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8" name="Ellipse 11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9" name="Ellipse 11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0" name="Ellipse 11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1" name="Ellipse 12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2" name="Ellipse 12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3" name="Ellipse 12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24" name="Groupe 123"/>
            <p:cNvGrpSpPr/>
            <p:nvPr/>
          </p:nvGrpSpPr>
          <p:grpSpPr>
            <a:xfrm>
              <a:off x="8028538" y="4039075"/>
              <a:ext cx="372555" cy="347862"/>
              <a:chOff x="7378959" y="2223772"/>
              <a:chExt cx="372555" cy="347862"/>
            </a:xfrm>
          </p:grpSpPr>
          <p:sp>
            <p:nvSpPr>
              <p:cNvPr id="125" name="Ellipse 12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6" name="Ellipse 12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7" name="Ellipse 12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8" name="Ellipse 12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9" name="Ellipse 12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0" name="Ellipse 12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1" name="Ellipse 13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2" name="Ellipse 13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3" name="Ellipse 13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34" name="Groupe 133"/>
            <p:cNvGrpSpPr/>
            <p:nvPr/>
          </p:nvGrpSpPr>
          <p:grpSpPr>
            <a:xfrm>
              <a:off x="7367798" y="3424555"/>
              <a:ext cx="372555" cy="347862"/>
              <a:chOff x="7378959" y="2223772"/>
              <a:chExt cx="372555" cy="347862"/>
            </a:xfrm>
          </p:grpSpPr>
          <p:sp>
            <p:nvSpPr>
              <p:cNvPr id="135" name="Ellipse 13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6" name="Ellipse 13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7" name="Ellipse 13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8" name="Ellipse 13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9" name="Ellipse 13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0" name="Ellipse 13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1" name="Ellipse 14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2" name="Ellipse 14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3" name="Ellipse 14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44" name="Groupe 143"/>
            <p:cNvGrpSpPr/>
            <p:nvPr/>
          </p:nvGrpSpPr>
          <p:grpSpPr>
            <a:xfrm>
              <a:off x="8015869" y="3436121"/>
              <a:ext cx="372555" cy="347862"/>
              <a:chOff x="7378959" y="2223772"/>
              <a:chExt cx="372555" cy="347862"/>
            </a:xfrm>
          </p:grpSpPr>
          <p:sp>
            <p:nvSpPr>
              <p:cNvPr id="145" name="Ellipse 144"/>
              <p:cNvSpPr/>
              <p:nvPr/>
            </p:nvSpPr>
            <p:spPr>
              <a:xfrm flipH="1">
                <a:off x="7409191" y="2229779"/>
                <a:ext cx="337150" cy="324490"/>
              </a:xfrm>
              <a:prstGeom prst="ellipse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6" name="Ellipse 145"/>
              <p:cNvSpPr/>
              <p:nvPr/>
            </p:nvSpPr>
            <p:spPr>
              <a:xfrm>
                <a:off x="7553395" y="22237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7" name="Ellipse 146"/>
              <p:cNvSpPr/>
              <p:nvPr/>
            </p:nvSpPr>
            <p:spPr>
              <a:xfrm>
                <a:off x="7546104" y="252591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8" name="Ellipse 147"/>
              <p:cNvSpPr/>
              <p:nvPr/>
            </p:nvSpPr>
            <p:spPr>
              <a:xfrm>
                <a:off x="7705795" y="237617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9" name="Ellipse 148"/>
              <p:cNvSpPr/>
              <p:nvPr/>
            </p:nvSpPr>
            <p:spPr>
              <a:xfrm>
                <a:off x="7428032" y="227273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0" name="Ellipse 149"/>
              <p:cNvSpPr/>
              <p:nvPr/>
            </p:nvSpPr>
            <p:spPr>
              <a:xfrm>
                <a:off x="7378959" y="23761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1" name="Ellipse 150"/>
              <p:cNvSpPr/>
              <p:nvPr/>
            </p:nvSpPr>
            <p:spPr>
              <a:xfrm>
                <a:off x="7456479" y="249071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2" name="Ellipse 151"/>
              <p:cNvSpPr/>
              <p:nvPr/>
            </p:nvSpPr>
            <p:spPr>
              <a:xfrm>
                <a:off x="7668344" y="249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3" name="Ellipse 152"/>
              <p:cNvSpPr/>
              <p:nvPr/>
            </p:nvSpPr>
            <p:spPr>
              <a:xfrm>
                <a:off x="7694633" y="228371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154" name="Connecteur droit 153"/>
            <p:cNvCxnSpPr/>
            <p:nvPr/>
          </p:nvCxnSpPr>
          <p:spPr>
            <a:xfrm flipH="1">
              <a:off x="5669122" y="3542558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cteur droit 154"/>
            <p:cNvCxnSpPr/>
            <p:nvPr/>
          </p:nvCxnSpPr>
          <p:spPr>
            <a:xfrm>
              <a:off x="5849142" y="3528157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cteur droit 155"/>
            <p:cNvCxnSpPr/>
            <p:nvPr/>
          </p:nvCxnSpPr>
          <p:spPr>
            <a:xfrm flipH="1">
              <a:off x="5556254" y="3545409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cteur droit 156"/>
            <p:cNvCxnSpPr/>
            <p:nvPr/>
          </p:nvCxnSpPr>
          <p:spPr>
            <a:xfrm>
              <a:off x="5861206" y="3527307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ZoneTexte 157"/>
            <p:cNvSpPr txBox="1"/>
            <p:nvPr/>
          </p:nvSpPr>
          <p:spPr>
            <a:xfrm>
              <a:off x="5661874" y="3536713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159" name="Connecteur droit 158"/>
            <p:cNvCxnSpPr/>
            <p:nvPr/>
          </p:nvCxnSpPr>
          <p:spPr>
            <a:xfrm flipH="1">
              <a:off x="6561424" y="3532795"/>
              <a:ext cx="180020" cy="210044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cteur droit 159"/>
            <p:cNvCxnSpPr/>
            <p:nvPr/>
          </p:nvCxnSpPr>
          <p:spPr>
            <a:xfrm>
              <a:off x="6741444" y="3518394"/>
              <a:ext cx="161890" cy="224445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cteur droit 160"/>
            <p:cNvCxnSpPr/>
            <p:nvPr/>
          </p:nvCxnSpPr>
          <p:spPr>
            <a:xfrm flipH="1">
              <a:off x="6448556" y="3535646"/>
              <a:ext cx="292888" cy="210801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cteur droit 161"/>
            <p:cNvCxnSpPr/>
            <p:nvPr/>
          </p:nvCxnSpPr>
          <p:spPr>
            <a:xfrm>
              <a:off x="6753508" y="3517544"/>
              <a:ext cx="273909" cy="226143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ZoneTexte 162"/>
            <p:cNvSpPr txBox="1"/>
            <p:nvPr/>
          </p:nvSpPr>
          <p:spPr>
            <a:xfrm>
              <a:off x="6554176" y="352695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cxnSp>
          <p:nvCxnSpPr>
            <p:cNvPr id="164" name="Connecteur droit 163"/>
            <p:cNvCxnSpPr>
              <a:stCxn id="158" idx="0"/>
            </p:cNvCxnSpPr>
            <p:nvPr/>
          </p:nvCxnSpPr>
          <p:spPr>
            <a:xfrm flipV="1">
              <a:off x="5856799" y="3323936"/>
              <a:ext cx="412129" cy="2127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cteur droit 164"/>
            <p:cNvCxnSpPr>
              <a:stCxn id="163" idx="0"/>
            </p:cNvCxnSpPr>
            <p:nvPr/>
          </p:nvCxnSpPr>
          <p:spPr>
            <a:xfrm flipH="1" flipV="1">
              <a:off x="6272606" y="3320425"/>
              <a:ext cx="476495" cy="206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ZoneTexte 165"/>
            <p:cNvSpPr txBox="1"/>
            <p:nvPr/>
          </p:nvSpPr>
          <p:spPr>
            <a:xfrm>
              <a:off x="6108336" y="329183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…</a:t>
              </a:r>
              <a:endParaRPr lang="fr-FR" sz="1600" dirty="0"/>
            </a:p>
          </p:txBody>
        </p:sp>
        <p:pic>
          <p:nvPicPr>
            <p:cNvPr id="2052" name="Picture 4" descr="Avengers Endgame - La Claque (SPOILER!) - De BriC et de BroC - Le Blo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6077" y="3884063"/>
              <a:ext cx="1877786" cy="10480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Flèche vers le bas 1"/>
          <p:cNvSpPr/>
          <p:nvPr/>
        </p:nvSpPr>
        <p:spPr>
          <a:xfrm>
            <a:off x="7682301" y="2535746"/>
            <a:ext cx="631641" cy="324036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182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smtClean="0"/>
              <a:t>La théorie et la pratique (ou : la science et la technique)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 engineering (ingénierie du logiciel) : info. Appliquée</a:t>
            </a:r>
          </a:p>
          <a:p>
            <a:pPr lvl="1"/>
            <a:r>
              <a:rPr lang="fr-FR" dirty="0" smtClean="0"/>
              <a:t>But : permettre au informaticiens d’écrire des logiciels</a:t>
            </a:r>
          </a:p>
          <a:p>
            <a:pPr lvl="1"/>
            <a:r>
              <a:rPr lang="fr-FR" dirty="0" smtClean="0"/>
              <a:t>Pb n° 1 : comment </a:t>
            </a:r>
            <a:r>
              <a:rPr lang="fr-FR" dirty="0" err="1" smtClean="0"/>
              <a:t>ecrire</a:t>
            </a:r>
            <a:r>
              <a:rPr lang="fr-FR" dirty="0" smtClean="0"/>
              <a:t> du logiciel ?</a:t>
            </a:r>
          </a:p>
          <a:p>
            <a:endParaRPr lang="fr-FR" dirty="0"/>
          </a:p>
          <a:p>
            <a:r>
              <a:rPr lang="fr-FR" dirty="0" smtClean="0"/>
              <a:t>Computer science () : info théorique</a:t>
            </a:r>
          </a:p>
          <a:p>
            <a:pPr lvl="1"/>
            <a:r>
              <a:rPr lang="fr-FR" dirty="0" smtClean="0"/>
              <a:t>But : </a:t>
            </a:r>
          </a:p>
          <a:p>
            <a:pPr lvl="1"/>
            <a:r>
              <a:rPr lang="fr-FR" dirty="0" smtClean="0"/>
              <a:t>Pb n° 1  :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r>
              <a:rPr lang="fr-FR" dirty="0" smtClean="0"/>
              <a:t>Leroy : valider = question n 2 (et pas 1 = </a:t>
            </a:r>
            <a:r>
              <a:rPr lang="fr-FR" dirty="0" err="1" smtClean="0"/>
              <a:t>dev</a:t>
            </a:r>
            <a:r>
              <a:rPr lang="fr-FR" dirty="0" smtClean="0"/>
              <a:t> ?)</a:t>
            </a:r>
          </a:p>
          <a:p>
            <a:pPr lvl="2"/>
            <a:r>
              <a:rPr lang="fr-FR" dirty="0" smtClean="0"/>
              <a:t>Test</a:t>
            </a:r>
          </a:p>
          <a:p>
            <a:pPr lvl="2"/>
            <a:r>
              <a:rPr lang="fr-FR" dirty="0" smtClean="0"/>
              <a:t>Revue : lecture apportant conviction de </a:t>
            </a:r>
            <a:r>
              <a:rPr lang="fr-FR" dirty="0" err="1" smtClean="0"/>
              <a:t>conformite</a:t>
            </a:r>
            <a:endParaRPr lang="fr-FR" dirty="0" smtClean="0"/>
          </a:p>
          <a:p>
            <a:pPr lvl="2"/>
            <a:r>
              <a:rPr lang="fr-FR" dirty="0" smtClean="0"/>
              <a:t>Analyse : </a:t>
            </a:r>
            <a:r>
              <a:rPr lang="fr-FR" dirty="0" err="1" smtClean="0"/>
              <a:t>etude</a:t>
            </a:r>
            <a:r>
              <a:rPr lang="fr-FR" dirty="0" smtClean="0"/>
              <a:t> plus formelle (</a:t>
            </a:r>
            <a:r>
              <a:rPr lang="fr-FR" dirty="0" err="1" smtClean="0"/>
              <a:t>precision</a:t>
            </a:r>
            <a:r>
              <a:rPr lang="fr-FR" dirty="0" smtClean="0"/>
              <a:t> </a:t>
            </a:r>
            <a:r>
              <a:rPr lang="fr-FR" dirty="0" err="1" smtClean="0"/>
              <a:t>numerique</a:t>
            </a:r>
            <a:r>
              <a:rPr lang="fr-FR" dirty="0" smtClean="0"/>
              <a:t>, WCET, 1/0, …)</a:t>
            </a:r>
          </a:p>
          <a:p>
            <a:pPr lvl="1"/>
            <a:endParaRPr lang="fr-FR" dirty="0"/>
          </a:p>
          <a:p>
            <a:pPr lvl="1"/>
            <a:r>
              <a:rPr lang="fr-FR" dirty="0" smtClean="0"/>
              <a:t>JLD : et bizarrement, cette question ne passe pas par 1 ? (ou pas </a:t>
            </a:r>
            <a:r>
              <a:rPr lang="fr-FR" dirty="0" err="1" smtClean="0"/>
              <a:t>completement</a:t>
            </a:r>
            <a:r>
              <a:rPr lang="fr-FR" dirty="0" smtClean="0"/>
              <a:t>)</a:t>
            </a:r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6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0" y="1095586"/>
            <a:ext cx="7536297" cy="3276364"/>
          </a:xfrm>
        </p:spPr>
        <p:txBody>
          <a:bodyPr/>
          <a:lstStyle/>
          <a:p>
            <a:r>
              <a:rPr lang="fr-FR" dirty="0" smtClean="0"/>
              <a:t>Software engineering (ingénierie du logiciel) : info. Appliquée</a:t>
            </a:r>
          </a:p>
          <a:p>
            <a:pPr lvl="1"/>
            <a:r>
              <a:rPr lang="fr-FR" dirty="0" smtClean="0"/>
              <a:t>But : permettre au informaticiens d’écrire des logiciels</a:t>
            </a:r>
          </a:p>
          <a:p>
            <a:pPr lvl="1"/>
            <a:r>
              <a:rPr lang="fr-FR" dirty="0" smtClean="0"/>
              <a:t>Pb n° 1 : comment </a:t>
            </a:r>
            <a:r>
              <a:rPr lang="fr-FR" dirty="0" err="1" smtClean="0"/>
              <a:t>ecrire</a:t>
            </a:r>
            <a:r>
              <a:rPr lang="fr-FR" dirty="0" smtClean="0"/>
              <a:t> du logiciel ?</a:t>
            </a:r>
          </a:p>
          <a:p>
            <a:endParaRPr lang="fr-FR" dirty="0"/>
          </a:p>
          <a:p>
            <a:r>
              <a:rPr lang="fr-FR" dirty="0" smtClean="0"/>
              <a:t>Computer science () : info théorique</a:t>
            </a:r>
          </a:p>
          <a:p>
            <a:pPr lvl="1"/>
            <a:r>
              <a:rPr lang="fr-FR" dirty="0" smtClean="0"/>
              <a:t>But : </a:t>
            </a:r>
          </a:p>
          <a:p>
            <a:pPr lvl="1"/>
            <a:r>
              <a:rPr lang="fr-FR" dirty="0" smtClean="0"/>
              <a:t>Pb n° 1  :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55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59532" y="411163"/>
            <a:ext cx="8533643" cy="540000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27 sept. 2019, Jean-Louis DUFOUR</a:t>
            </a:r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Comment </a:t>
            </a:r>
            <a:r>
              <a:rPr lang="en-US" dirty="0" err="1"/>
              <a:t>réussir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sudokus</a:t>
            </a:r>
            <a:r>
              <a:rPr lang="en-US" dirty="0"/>
              <a:t> ? La SMTLIB -- 5 </a:t>
            </a:r>
            <a:r>
              <a:rPr lang="en-US" dirty="0" err="1"/>
              <a:t>nov.</a:t>
            </a:r>
            <a:r>
              <a:rPr lang="en-US" dirty="0"/>
              <a:t> 2020, </a:t>
            </a:r>
            <a:r>
              <a:rPr lang="en-US" dirty="0" smtClean="0"/>
              <a:t>Jean-Louis DUFOUR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48071" y="1095586"/>
            <a:ext cx="983570" cy="540060"/>
          </a:xfrm>
        </p:spPr>
        <p:txBody>
          <a:bodyPr/>
          <a:lstStyle/>
          <a:p>
            <a:r>
              <a:rPr lang="fr-FR" dirty="0" err="1" smtClean="0"/>
              <a:t>bla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i="1" u="sng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796" y="1129"/>
            <a:ext cx="6408712" cy="474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2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theme1.xml><?xml version="1.0" encoding="utf-8"?>
<a:theme xmlns:a="http://schemas.openxmlformats.org/drawingml/2006/main" name="SAFRAN_Bleu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AFRAN_Orange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AFRAN_Vert_foncé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AFRAN_Vert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45067D6-368B-4516-B21D-983CC95ABB8B}">
  <we:reference id="wa104380121" version="2.0.0.0" store="fr-FR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Insite document" ma:contentTypeID="0x010100D21E0D47AF3242459E2F63E44FCC089100777D7FF5B336497A8022BDD96D52F2060073A9C0FD6552724BA132B83B91CE397D" ma:contentTypeVersion="58" ma:contentTypeDescription="Create Insite document" ma:contentTypeScope="" ma:versionID="f65cc82e10089ab0f0be1d7b16f82811">
  <xsd:schema xmlns:xsd="http://www.w3.org/2001/XMLSchema" xmlns:xs="http://www.w3.org/2001/XMLSchema" xmlns:p="http://schemas.microsoft.com/office/2006/metadata/properties" xmlns:ns1="http://schemas.microsoft.com/sharepoint/v3" xmlns:ns2="594212a7-a8eb-497d-bd6b-0e3a174923ee" targetNamespace="http://schemas.microsoft.com/office/2006/metadata/properties" ma:root="true" ma:fieldsID="a3d08b64a20d4b59c3188e4df41a755c" ns1:_="" ns2:_="">
    <xsd:import namespace="http://schemas.microsoft.com/sharepoint/v3"/>
    <xsd:import namespace="594212a7-a8eb-497d-bd6b-0e3a174923ee"/>
    <xsd:element name="properties">
      <xsd:complexType>
        <xsd:sequence>
          <xsd:element name="documentManagement">
            <xsd:complexType>
              <xsd:all>
                <xsd:element ref="ns1:Audience"/>
                <xsd:element ref="ns1:PublishingRollupImage" minOccurs="0"/>
                <xsd:element ref="ns2:TaxCatchAll" minOccurs="0"/>
                <xsd:element ref="ns2:TaxCatchAllLabel" minOccurs="0"/>
                <xsd:element ref="ns2:hbb7c253cca74a7eb37893d2c784478e" minOccurs="0"/>
                <xsd:element ref="ns2:e2fa6dee792b43efac6bb28cb4245109" minOccurs="0"/>
                <xsd:element ref="ns2:m7fd08401b3947dfa98de00fecb0dae1" minOccurs="0"/>
                <xsd:element ref="ns2:l0cedefb36e74dc2b968aa0e806ff5e3" minOccurs="0"/>
                <xsd:element ref="ns2:e52db41c680243efb0b30a61ab228ec7" minOccurs="0"/>
                <xsd:element ref="ns2:bf182a5ee3d048a18e411565aa2e2f45" minOccurs="0"/>
                <xsd:element ref="ns2:ad37d51a25df4e05a3b157053c5270a3" minOccurs="0"/>
                <xsd:element ref="ns2:fd69f967cfe64500a3ea9d72cb3281b0" minOccurs="0"/>
                <xsd:element ref="ns2:a825e358ec1643889847765ed6ff8a73" minOccurs="0"/>
                <xsd:element ref="ns2:caf53a6a65da4c24b32d62b4b62720b3" minOccurs="0"/>
                <xsd:element ref="ns2:j0d00d49c94f4a41889fe0a90686fcf3" minOccurs="0"/>
                <xsd:element ref="ns2:SAF_Descriptif"/>
                <xsd:element ref="ns2:SAF_DateDeMiseAJour"/>
                <xsd:element ref="ns2:SAF_Auteur" minOccurs="0"/>
                <xsd:element ref="ns2:SharePoint_Item_Language"/>
                <xsd:element ref="ns2:SharePoint_Group_Language" minOccurs="0"/>
                <xsd:element ref="ns2:SAF_RollupImageUrl" minOccurs="0"/>
                <xsd:element ref="ns2:TaxKeyword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udience" ma:index="8" ma:displayName="Target Audiences" ma:description="Target Audiences is a site column created by the Publishing feature. It is used to specify audiences to which this page will be targeted." ma:internalName="Audience" ma:readOnly="false">
      <xsd:simpleType>
        <xsd:restriction base="dms:Unknown"/>
      </xsd:simpleType>
    </xsd:element>
    <xsd:element name="PublishingRollupImage" ma:index="9" nillable="true" ma:displayName="Rollup image" ma:description="Rollup Image is a site column created by the Publishing feature. It is used on the Page Content Type as the image for the page shown in content roll-ups such as the Content By Search web part." ma:internalName="PublishingRollupImag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4212a7-a8eb-497d-bd6b-0e3a174923ee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description="" ma:hidden="true" ma:list="{9065baee-787a-4b2c-9a5f-8c0ff377cc98}" ma:internalName="TaxCatchAll" ma:readOnly="false" ma:showField="CatchAllData" ma:web="b94a37a2-e238-44ac-b4eb-e030a9b276f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1" nillable="true" ma:displayName="Taxonomy Catch All Column1" ma:description="" ma:hidden="true" ma:list="{9065baee-787a-4b2c-9a5f-8c0ff377cc98}" ma:internalName="TaxCatchAllLabel" ma:readOnly="false" ma:showField="CatchAllDataLabel" ma:web="b94a37a2-e238-44ac-b4eb-e030a9b276f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hbb7c253cca74a7eb37893d2c784478e" ma:index="12" ma:taxonomy="true" ma:internalName="hbb7c253cca74a7eb37893d2c784478e" ma:taxonomyFieldName="SAF_Perimetre" ma:displayName="Scope" ma:readOnly="false" ma:fieldId="{1bb7c253-cca7-4a7e-b378-93d2c784478e}" ma:sspId="45132351-61c7-4947-8fdd-28b295696121" ma:termSetId="1b45f720-bd19-43cd-a0f9-8331ec2f35d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2fa6dee792b43efac6bb28cb4245109" ma:index="14" ma:taxonomy="true" ma:internalName="e2fa6dee792b43efac6bb28cb4245109" ma:taxonomyFieldName="SAF_Company" ma:displayName="Tier-1 company &#10;" ma:readOnly="false" ma:fieldId="{e2fa6dee-792b-43ef-ac6b-b28cb4245109}" ma:sspId="45132351-61c7-4947-8fdd-28b295696121" ma:termSetId="2dac507a-73d1-4662-b862-22cce81597d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7fd08401b3947dfa98de00fecb0dae1" ma:index="16" nillable="true" ma:taxonomy="true" ma:internalName="m7fd08401b3947dfa98de00fecb0dae1" ma:taxonomyFieldName="SAF_SubSidiaryLevel1" ma:displayName="Level-1 subsidiary" ma:readOnly="false" ma:fieldId="{67fd0840-1b39-47df-a98d-e00fecb0dae1}" ma:sspId="45132351-61c7-4947-8fdd-28b295696121" ma:termSetId="b2de5a41-99c4-4b96-b173-1181d39d55c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0cedefb36e74dc2b968aa0e806ff5e3" ma:index="18" nillable="true" ma:taxonomy="true" ma:internalName="l0cedefb36e74dc2b968aa0e806ff5e3" ma:taxonomyFieldName="SAF_SubSidiaryLevel2" ma:displayName="Level-2 subsidiary" ma:readOnly="false" ma:fieldId="{50cedefb-36e7-4dc2-b968-aa0e806ff5e3}" ma:sspId="45132351-61c7-4947-8fdd-28b295696121" ma:termSetId="efd3a833-e321-4f7c-82ad-4506f059fe7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52db41c680243efb0b30a61ab228ec7" ma:index="20" nillable="true" ma:taxonomy="true" ma:internalName="e52db41c680243efb0b30a61ab228ec7" ma:taxonomyFieldName="SAF_Site" ma:displayName="Facility" ma:readOnly="false" ma:fieldId="{e52db41c-6802-43ef-b0b3-0a61ab228ec7}" ma:sspId="45132351-61c7-4947-8fdd-28b295696121" ma:termSetId="1e2c52bd-2ad3-4b44-b39c-0928818a65b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f182a5ee3d048a18e411565aa2e2f45" ma:index="22" nillable="true" ma:taxonomy="true" ma:internalName="bf182a5ee3d048a18e411565aa2e2f45" ma:taxonomyFieldName="SAF_Location" ma:displayName="Site" ma:readOnly="false" ma:fieldId="{bf182a5e-e3d0-48a1-8e41-1565aa2e2f45}" ma:sspId="45132351-61c7-4947-8fdd-28b295696121" ma:termSetId="95b63218-de97-4165-820e-29e8a1311d5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d37d51a25df4e05a3b157053c5270a3" ma:index="24" nillable="true" ma:taxonomy="true" ma:internalName="ad37d51a25df4e05a3b157053c5270a3" ma:taxonomyFieldName="SAF_CrossOverFunctions" ma:displayName="Group-wide Functions" ma:default="" ma:fieldId="{ad37d51a-25df-4e05-a3b1-57053c5270a3}" ma:taxonomyMulti="true" ma:sspId="45132351-61c7-4947-8fdd-28b295696121" ma:termSetId="3f763b69-121a-4a4d-aeac-562db83cf08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d69f967cfe64500a3ea9d72cb3281b0" ma:index="26" nillable="true" ma:taxonomy="true" ma:internalName="fd69f967cfe64500a3ea9d72cb3281b0" ma:taxonomyFieldName="SAF_Country" ma:displayName="Country" ma:readOnly="false" ma:fieldId="{fd69f967-cfe6-4500-a3ea-9d72cb3281b0}" ma:sspId="45132351-61c7-4947-8fdd-28b295696121" ma:termSetId="f32f2a60-e9a7-4bda-8f61-46c43dbb3ca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825e358ec1643889847765ed6ff8a73" ma:index="28" nillable="true" ma:taxonomy="true" ma:internalName="a825e358ec1643889847765ed6ff8a73" ma:taxonomyFieldName="SAF_BusinessUnit" ma:displayName="Department" ma:readOnly="false" ma:fieldId="{a825e358-ec16-4388-9847-765ed6ff8a73}" ma:sspId="45132351-61c7-4947-8fdd-28b295696121" ma:termSetId="d540ff52-a7c7-403e-9d67-608dad319c4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af53a6a65da4c24b32d62b4b62720b3" ma:index="30" nillable="true" ma:taxonomy="true" ma:internalName="caf53a6a65da4c24b32d62b4b62720b3" ma:taxonomyFieldName="SAF_Division" ma:displayName="Division/BU" ma:readOnly="false" ma:fieldId="{caf53a6a-65da-4c24-b32d-62b4b62720b3}" ma:sspId="45132351-61c7-4947-8fdd-28b295696121" ma:termSetId="5f50dbbd-fc38-49a7-84c2-cba8d57801d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0d00d49c94f4a41889fe0a90686fcf3" ma:index="32" ma:taxonomy="true" ma:internalName="j0d00d49c94f4a41889fe0a90686fcf3" ma:taxonomyFieldName="SAF_DocumentsType" ma:displayName="Document type " ma:readOnly="false" ma:fieldId="{30d00d49-c94f-4a41-889f-e0a90686fcf3}" ma:sspId="45132351-61c7-4947-8fdd-28b295696121" ma:termSetId="50b2ac5f-3148-4a42-b234-fc348f9b3c8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AF_Descriptif" ma:index="34" ma:displayName="Description" ma:internalName="SAF_Descriptif" ma:readOnly="false">
      <xsd:simpleType>
        <xsd:restriction base="dms:Text">
          <xsd:maxLength value="200"/>
        </xsd:restriction>
      </xsd:simpleType>
    </xsd:element>
    <xsd:element name="SAF_DateDeMiseAJour" ma:index="35" ma:displayName="Last updated on" ma:format="DateOnly" ma:internalName="SAF_DateDeMiseAJour" ma:readOnly="false">
      <xsd:simpleType>
        <xsd:restriction base="dms:DateTime"/>
      </xsd:simpleType>
    </xsd:element>
    <xsd:element name="SAF_Auteur" ma:index="36" nillable="true" ma:displayName="Author" ma:internalName="SAF_Auteur" ma:readOnly="false">
      <xsd:simpleType>
        <xsd:restriction base="dms:Note">
          <xsd:maxLength value="255"/>
        </xsd:restriction>
      </xsd:simpleType>
    </xsd:element>
    <xsd:element name="SharePoint_Item_Language" ma:index="37" ma:displayName="Language" ma:default="ALL" ma:format="Dropdown" ma:internalName="SharePoint_Item_Language">
      <xsd:simpleType>
        <xsd:restriction base="dms:Choice">
          <xsd:enumeration value="ALL"/>
          <xsd:enumeration value="EN"/>
          <xsd:enumeration value="FR"/>
        </xsd:restriction>
      </xsd:simpleType>
    </xsd:element>
    <xsd:element name="SharePoint_Group_Language" ma:index="38" nillable="true" ma:displayName="SharePoint_Group_Language" ma:default="0" ma:internalName="SharePoint_Group_Language">
      <xsd:simpleType>
        <xsd:restriction base="dms:Number"/>
      </xsd:simpleType>
    </xsd:element>
    <xsd:element name="SAF_RollupImageUrl" ma:index="39" nillable="true" ma:displayName="URL Image Rollup  " ma:internalName="SAF_RollupImageUrl">
      <xsd:simpleType>
        <xsd:restriction base="dms:Text"/>
      </xsd:simpleType>
    </xsd:element>
    <xsd:element name="TaxKeywordTaxHTField" ma:index="40" nillable="true" ma:taxonomy="true" ma:internalName="TaxKeywordTaxHTField" ma:taxonomyFieldName="TaxKeyword" ma:displayName="Enterprise Keywords" ma:fieldId="{23f27201-bee3-471e-b2e7-b64fd8b7ca38}" ma:taxonomyMulti="true" ma:sspId="00000000-0000-0000-0000-000000000000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haredContentType xmlns="Microsoft.SharePoint.Taxonomy.ContentTypeSync" SourceId="45132351-61c7-4947-8fdd-28b295696121" ContentTypeId="0x010100D21E0D47AF3242459E2F63E44FCC089100777D7FF5B336497A8022BDD96D52F206" PreviousValue="false"/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RollupImage xmlns="http://schemas.microsoft.com/sharepoint/v3">&lt;img alt="" src="/com/Sagem/PracticalInfo/DocumentModels/PublishingImages/ppt_fr.jpg" style="BORDER&amp;#58;0px solid;" /&gt;</PublishingRollupImage>
    <j0d00d49c94f4a41889fe0a90686fcf3 xmlns="594212a7-a8eb-497d-bd6b-0e3a174923e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Modèle de PowerPoint</TermName>
          <TermId xmlns="http://schemas.microsoft.com/office/infopath/2007/PartnerControls">80c833d3-038d-45cb-b65f-a8d2234b6314</TermId>
        </TermInfo>
      </Terms>
    </j0d00d49c94f4a41889fe0a90686fcf3>
    <SharePoint_Group_Language xmlns="594212a7-a8eb-497d-bd6b-0e3a174923ee">0</SharePoint_Group_Language>
    <fd69f967cfe64500a3ea9d72cb3281b0 xmlns="594212a7-a8eb-497d-bd6b-0e3a174923ee">
      <Terms xmlns="http://schemas.microsoft.com/office/infopath/2007/PartnerControls"/>
    </fd69f967cfe64500a3ea9d72cb3281b0>
    <TaxCatchAllLabel xmlns="594212a7-a8eb-497d-bd6b-0e3a174923ee"/>
    <SAF_RollupImageUrl xmlns="594212a7-a8eb-497d-bd6b-0e3a174923ee">/com/Sagem/PracticalInfo/DocumentModels/PublishingImages/ppt_fr.jpg</SAF_RollupImageUrl>
    <m7fd08401b3947dfa98de00fecb0dae1 xmlns="594212a7-a8eb-497d-bd6b-0e3a174923ee">
      <Terms xmlns="http://schemas.microsoft.com/office/infopath/2007/PartnerControls"/>
    </m7fd08401b3947dfa98de00fecb0dae1>
    <bf182a5ee3d048a18e411565aa2e2f45 xmlns="594212a7-a8eb-497d-bd6b-0e3a174923ee">
      <Terms xmlns="http://schemas.microsoft.com/office/infopath/2007/PartnerControls"/>
    </bf182a5ee3d048a18e411565aa2e2f45>
    <e52db41c680243efb0b30a61ab228ec7 xmlns="594212a7-a8eb-497d-bd6b-0e3a174923ee">
      <Terms xmlns="http://schemas.microsoft.com/office/infopath/2007/PartnerControls"/>
    </e52db41c680243efb0b30a61ab228ec7>
    <hbb7c253cca74a7eb37893d2c784478e xmlns="594212a7-a8eb-497d-bd6b-0e3a174923ee">
      <Terms xmlns="http://schemas.microsoft.com/office/infopath/2007/PartnerControls">
        <TermInfo xmlns="http://schemas.microsoft.com/office/infopath/2007/PartnerControls">
          <TermName xmlns="http://schemas.microsoft.com/office/infopath/2007/PartnerControls">Société de rang 1</TermName>
          <TermId xmlns="http://schemas.microsoft.com/office/infopath/2007/PartnerControls">153bb90e-11c3-427f-ad6a-31f0311df60b</TermId>
        </TermInfo>
      </Terms>
    </hbb7c253cca74a7eb37893d2c784478e>
    <ad37d51a25df4e05a3b157053c5270a3 xmlns="594212a7-a8eb-497d-bd6b-0e3a174923ee">
      <Terms xmlns="http://schemas.microsoft.com/office/infopath/2007/PartnerControls"/>
    </ad37d51a25df4e05a3b157053c5270a3>
    <TaxCatchAll xmlns="594212a7-a8eb-497d-bd6b-0e3a174923ee">
      <Value>66</Value>
      <Value>3</Value>
      <Value>2</Value>
    </TaxCatchAll>
    <e2fa6dee792b43efac6bb28cb4245109 xmlns="594212a7-a8eb-497d-bd6b-0e3a174923ee">
      <Terms xmlns="http://schemas.microsoft.com/office/infopath/2007/PartnerControls">
        <TermInfo xmlns="http://schemas.microsoft.com/office/infopath/2007/PartnerControls">
          <TermName xmlns="http://schemas.microsoft.com/office/infopath/2007/PartnerControls">Safran Electronics and Defense</TermName>
          <TermId xmlns="http://schemas.microsoft.com/office/infopath/2007/PartnerControls">09be7f39-4113-4616-9cb0-773043a7aa11</TermId>
        </TermInfo>
      </Terms>
    </e2fa6dee792b43efac6bb28cb4245109>
    <l0cedefb36e74dc2b968aa0e806ff5e3 xmlns="594212a7-a8eb-497d-bd6b-0e3a174923ee">
      <Terms xmlns="http://schemas.microsoft.com/office/infopath/2007/PartnerControls"/>
    </l0cedefb36e74dc2b968aa0e806ff5e3>
    <TaxKeywordTaxHTField xmlns="594212a7-a8eb-497d-bd6b-0e3a174923ee">
      <Terms xmlns="http://schemas.microsoft.com/office/infopath/2007/PartnerControls"/>
    </TaxKeywordTaxHTField>
    <a825e358ec1643889847765ed6ff8a73 xmlns="594212a7-a8eb-497d-bd6b-0e3a174923ee">
      <Terms xmlns="http://schemas.microsoft.com/office/infopath/2007/PartnerControls"/>
    </a825e358ec1643889847765ed6ff8a73>
    <Audience xmlns="http://schemas.microsoft.com/sharepoint/v3">b1fcddf0-eb02-40cf-999e-f891355df569;;;;</Audience>
    <SAF_DateDeMiseAJour xmlns="594212a7-a8eb-497d-bd6b-0e3a174923ee">2016-05-18T22:00:00+00:00</SAF_DateDeMiseAJour>
    <SAF_Descriptif xmlns="594212a7-a8eb-497d-bd6b-0e3a174923ee">Modèle de présentation Powerpoint</SAF_Descriptif>
    <caf53a6a65da4c24b32d62b4b62720b3 xmlns="594212a7-a8eb-497d-bd6b-0e3a174923ee">
      <Terms xmlns="http://schemas.microsoft.com/office/infopath/2007/PartnerControls"/>
    </caf53a6a65da4c24b32d62b4b62720b3>
    <SAF_Auteur xmlns="594212a7-a8eb-497d-bd6b-0e3a174923ee" xsi:nil="true"/>
    <SharePoint_Item_Language xmlns="594212a7-a8eb-497d-bd6b-0e3a174923ee">ALL</SharePoint_Item_Language>
  </documentManagement>
</p:properties>
</file>

<file path=customXml/itemProps1.xml><?xml version="1.0" encoding="utf-8"?>
<ds:datastoreItem xmlns:ds="http://schemas.openxmlformats.org/officeDocument/2006/customXml" ds:itemID="{F7E004A7-897D-4E72-A616-FDDDB65662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94212a7-a8eb-497d-bd6b-0e3a174923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3A5CAF7-8EEF-4F62-8E18-26CC56AAAB6D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CDFC1E5D-7D92-42DE-BD9A-3052BDFC676F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ACBB7B86-1A6B-4396-82CD-495CB7635E87}">
  <ds:schemaRefs>
    <ds:schemaRef ds:uri="http://schemas.microsoft.com/office/2006/documentManagement/types"/>
    <ds:schemaRef ds:uri="http://purl.org/dc/elements/1.1/"/>
    <ds:schemaRef ds:uri="594212a7-a8eb-497d-bd6b-0e3a174923ee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dcmitype/"/>
    <ds:schemaRef ds:uri="http://schemas.microsoft.com/sharepoint/v3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1375</Words>
  <Application>Microsoft Office PowerPoint</Application>
  <PresentationFormat>Affichage à l'écran (16:9)</PresentationFormat>
  <Paragraphs>282</Paragraphs>
  <Slides>35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35</vt:i4>
      </vt:variant>
    </vt:vector>
  </HeadingPairs>
  <TitlesOfParts>
    <vt:vector size="45" baseType="lpstr">
      <vt:lpstr>Arial</vt:lpstr>
      <vt:lpstr>Arial Black</vt:lpstr>
      <vt:lpstr>Calibri</vt:lpstr>
      <vt:lpstr>Chiller</vt:lpstr>
      <vt:lpstr>MT Extra</vt:lpstr>
      <vt:lpstr>Wingdings 2</vt:lpstr>
      <vt:lpstr>SAFRAN_Bleu</vt:lpstr>
      <vt:lpstr>SAFRAN_Orange</vt:lpstr>
      <vt:lpstr>SAFRAN_Vert_foncé</vt:lpstr>
      <vt:lpstr>SAFRAN_Vert</vt:lpstr>
      <vt:lpstr>Comment REUSSIR vos SUDOKUS ?  </vt:lpstr>
      <vt:lpstr>‘Force Brute’ et ‘complexité asymptotique’</vt:lpstr>
      <vt:lpstr>‘polynomial’ vs. ‘exponentiel’ (1/3)</vt:lpstr>
      <vt:lpstr>‘polynomial’ vs. ‘exponentiel’ (2/3)</vt:lpstr>
      <vt:lpstr>‘polynomial’ vs. ‘exponentiel’ (3/3)</vt:lpstr>
      <vt:lpstr>Et le million dans tout ça ?</vt:lpstr>
      <vt:lpstr>La théorie et la pratique (ou : la science et la technique)</vt:lpstr>
      <vt:lpstr>bla</vt:lpstr>
      <vt:lpstr>bla</vt:lpstr>
      <vt:lpstr>Wigderson : Complexite pb vs. complexite algo </vt:lpstr>
      <vt:lpstr>Wigderson</vt:lpstr>
      <vt:lpstr>Wigderson</vt:lpstr>
      <vt:lpstr>Wigderson</vt:lpstr>
      <vt:lpstr>Wigderson</vt:lpstr>
      <vt:lpstr>Wigderson</vt:lpstr>
      <vt:lpstr>Wigderson</vt:lpstr>
      <vt:lpstr>Wigderson</vt:lpstr>
      <vt:lpstr>Wigderson</vt:lpstr>
      <vt:lpstr>Wigderson</vt:lpstr>
      <vt:lpstr>Wigderson</vt:lpstr>
      <vt:lpstr>Wigderson</vt:lpstr>
      <vt:lpstr>Wigderson</vt:lpstr>
      <vt:lpstr>Wigderson</vt:lpstr>
      <vt:lpstr>Wigderson on Crypto</vt:lpstr>
      <vt:lpstr>Wigderson on Crypto</vt:lpstr>
      <vt:lpstr>Wigderson on Crypto</vt:lpstr>
      <vt:lpstr>Wigderson on Crypto</vt:lpstr>
      <vt:lpstr>Wigderson on Crypto</vt:lpstr>
      <vt:lpstr>Wigderson on Crypto</vt:lpstr>
      <vt:lpstr>Wigderson on Crypto</vt:lpstr>
      <vt:lpstr>Wigderson on Crypto</vt:lpstr>
      <vt:lpstr>Wigderson on Crypto</vt:lpstr>
      <vt:lpstr>Wigderson on Crypto</vt:lpstr>
      <vt:lpstr>Wigderson on Crypto</vt:lpstr>
      <vt:lpstr>Wigderson on Crypto</vt:lpstr>
    </vt:vector>
  </TitlesOfParts>
  <Manager>SAFRAN</Manager>
  <Company>SAFRAN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Safran Electronics &amp; Defense gabarit Powerpoint (FR)</dc:title>
  <dc:subject>SAFRAN</dc:subject>
  <dc:creator>SAFRAN</dc:creator>
  <cp:lastModifiedBy>DUFOUR Jean-Louis (SAFRAN ELECTRONICS &amp; DEFENSE)</cp:lastModifiedBy>
  <cp:revision>581</cp:revision>
  <cp:lastPrinted>2020-11-05T13:05:09Z</cp:lastPrinted>
  <dcterms:created xsi:type="dcterms:W3CDTF">2013-07-26T07:27:45Z</dcterms:created>
  <dcterms:modified xsi:type="dcterms:W3CDTF">2021-04-13T15:30:45Z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axKeyword">
    <vt:lpwstr/>
  </property>
  <property fmtid="{D5CDD505-2E9C-101B-9397-08002B2CF9AE}" pid="3" name="_HiddenNeedApprove">
    <vt:bool>false</vt:bool>
  </property>
  <property fmtid="{D5CDD505-2E9C-101B-9397-08002B2CF9AE}" pid="4" name="SAF_CrossOverFunctions">
    <vt:lpwstr/>
  </property>
  <property fmtid="{D5CDD505-2E9C-101B-9397-08002B2CF9AE}" pid="5" name="SAF_DocumentsType">
    <vt:lpwstr>66;#Modèle de PowerPoint|80c833d3-038d-45cb-b65f-a8d2234b6314</vt:lpwstr>
  </property>
  <property fmtid="{D5CDD505-2E9C-101B-9397-08002B2CF9AE}" pid="6" name="SAF_SubSidiaryLevel2">
    <vt:lpwstr/>
  </property>
  <property fmtid="{D5CDD505-2E9C-101B-9397-08002B2CF9AE}" pid="7" name="_HiddenNeedWorkflow">
    <vt:bool>false</vt:bool>
  </property>
  <property fmtid="{D5CDD505-2E9C-101B-9397-08002B2CF9AE}" pid="8" name="SAF_Location">
    <vt:lpwstr/>
  </property>
  <property fmtid="{D5CDD505-2E9C-101B-9397-08002B2CF9AE}" pid="9" name="ContentTypeId">
    <vt:lpwstr>0x010100D21E0D47AF3242459E2F63E44FCC089100777D7FF5B336497A8022BDD96D52F2060073A9C0FD6552724BA132B83B91CE397D</vt:lpwstr>
  </property>
  <property fmtid="{D5CDD505-2E9C-101B-9397-08002B2CF9AE}" pid="10" name="SAF_BusinessUnit">
    <vt:lpwstr/>
  </property>
  <property fmtid="{D5CDD505-2E9C-101B-9397-08002B2CF9AE}" pid="11" name="SAF_Company">
    <vt:lpwstr>3;#Safran Electronics and Defense|09be7f39-4113-4616-9cb0-773043a7aa11</vt:lpwstr>
  </property>
  <property fmtid="{D5CDD505-2E9C-101B-9397-08002B2CF9AE}" pid="12" name="SAF_Division">
    <vt:lpwstr/>
  </property>
  <property fmtid="{D5CDD505-2E9C-101B-9397-08002B2CF9AE}" pid="13" name="SAF_SubSidiaryLevel1">
    <vt:lpwstr/>
  </property>
  <property fmtid="{D5CDD505-2E9C-101B-9397-08002B2CF9AE}" pid="14" name="SAF_Site">
    <vt:lpwstr/>
  </property>
  <property fmtid="{D5CDD505-2E9C-101B-9397-08002B2CF9AE}" pid="15" name="SAF_Perimetre">
    <vt:lpwstr>2;#Société de rang 1|153bb90e-11c3-427f-ad6a-31f0311df60b</vt:lpwstr>
  </property>
  <property fmtid="{D5CDD505-2E9C-101B-9397-08002B2CF9AE}" pid="16" name="SAF_Country">
    <vt:lpwstr/>
  </property>
</Properties>
</file>